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82" r:id="rId3"/>
    <p:sldId id="335" r:id="rId4"/>
    <p:sldId id="359" r:id="rId5"/>
    <p:sldId id="313" r:id="rId6"/>
    <p:sldId id="365" r:id="rId7"/>
    <p:sldId id="360" r:id="rId8"/>
    <p:sldId id="371" r:id="rId9"/>
    <p:sldId id="362" r:id="rId10"/>
    <p:sldId id="370" r:id="rId11"/>
    <p:sldId id="366" r:id="rId12"/>
    <p:sldId id="386" r:id="rId13"/>
    <p:sldId id="341" r:id="rId14"/>
    <p:sldId id="385" r:id="rId15"/>
    <p:sldId id="367" r:id="rId16"/>
    <p:sldId id="387" r:id="rId17"/>
    <p:sldId id="388" r:id="rId18"/>
    <p:sldId id="389" r:id="rId19"/>
    <p:sldId id="390" r:id="rId20"/>
    <p:sldId id="391" r:id="rId21"/>
    <p:sldId id="392" r:id="rId22"/>
    <p:sldId id="393" r:id="rId23"/>
    <p:sldId id="394" r:id="rId24"/>
    <p:sldId id="3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2A467-68D3-1B3D-4F8A-F061310E7249}" name="Abdullah Alshamri" initials="AA" userId="S::aalshamri@cma.gov.kw::38084892-f401-435d-aaff-e30f82199dc6" providerId="AD"/>
  <p188:author id="{9895FF7C-C020-CE34-B1F5-97EEC42E2E24}" name="Zahra Almousa" initials="ZA" userId="S::zalmousa@cma.gov.kw::703b4155-67f3-4630-b1b3-b0842117d9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dullah Alshamri" initials="AA" lastIdx="6" clrIdx="0">
    <p:extLst>
      <p:ext uri="{19B8F6BF-5375-455C-9EA6-DF929625EA0E}">
        <p15:presenceInfo xmlns:p15="http://schemas.microsoft.com/office/powerpoint/2012/main" userId="S-1-5-21-1258227888-3154281531-3581615521-6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D88"/>
    <a:srgbClr val="E2AC00"/>
    <a:srgbClr val="BFAF7F"/>
    <a:srgbClr val="677E9D"/>
    <a:srgbClr val="94A4BA"/>
    <a:srgbClr val="EFF1F5"/>
    <a:srgbClr val="45546B"/>
    <a:srgbClr val="ADB9CA"/>
    <a:srgbClr val="D6DCE5"/>
    <a:srgbClr val="758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104" d="100"/>
          <a:sy n="104" d="100"/>
        </p:scale>
        <p:origin x="1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09T11:19:10.291" idx="1">
    <p:pos x="10" y="10"/>
    <p:text>تغيير موضع التواريخ</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4-09T11:21:42.851" idx="2">
    <p:pos x="10" y="10"/>
    <p:text>تكبير الصور</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4-09T11:22:36.353" idx="6">
    <p:pos x="10" y="10"/>
    <p:text>وضع عدد من الأمثلة على القطاعات والجهات الرقابية</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5-04-09T11:24:48.065" idx="4">
    <p:pos x="10" y="10"/>
    <p:text>إزالة السلايد وإضافة الجهات الرقابية والقطاعات التي تشرف عليها</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EE34-3A77-4744-8EAB-B6A0DD625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5D087-0297-4B17-84FD-AA09A8607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0491F5-BC79-45ED-A3DF-FBD087B9094E}"/>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764F7DC2-67AE-4FD7-873A-DE5D58CBC8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4138D0-CB7D-4A3C-A761-4876C1E8824F}"/>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106805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D03C-34D4-4DC2-9427-D87023E90A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AFAF02-F278-4850-8CC9-B9EF03C1D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38008-4E45-4DE0-A9DA-EBE1DAFDB587}"/>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98008B68-06A9-4E6E-B10C-512313896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AA08A-BE40-4715-9DBD-8D9AEE3C9010}"/>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6383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8034F-16E8-4A77-BACA-65E1C2DD67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10504-71FB-44A2-AC9D-42640E1BE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77C93-D995-487D-839B-76F627D452E5}"/>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A4FE5122-42EB-404C-9CE6-BD185ABABE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33EE69-EC37-48CD-9D50-F6A6D8F000DE}"/>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268182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7CA9-D9C2-4EC9-816C-89C5B8DA5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2187D-2913-47FC-BA1C-5F55E027F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BF59D-8B97-49D9-88EB-159D4A5C5F8F}"/>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1CEE51F7-2454-4A7C-A278-0209AE99F9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0FE684-1F2B-43DC-8B41-99AC252E8493}"/>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418700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0A66-2A50-4A7F-ACBE-0CB5C7F6D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A8AD5-A4BD-4206-8AA6-D802485A2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801DE-6D11-4C19-856D-56FAE5049536}"/>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B94B5983-434A-409F-8D32-5CBC7FFCE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13B63-63D0-48D8-827B-7E119B688BFC}"/>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53497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587F-9C7F-4B6B-9736-EEFB1A7D9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5C416-DE6E-4713-B800-4E63107CF6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59F9C-0A76-4CDB-9EA2-FD70CF6D5F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CA7D2E-4066-4704-B2F3-41ECB232C460}"/>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6" name="Footer Placeholder 5">
            <a:extLst>
              <a:ext uri="{FF2B5EF4-FFF2-40B4-BE49-F238E27FC236}">
                <a16:creationId xmlns:a16="http://schemas.microsoft.com/office/drawing/2014/main" id="{EF555FEF-22E2-4EB5-B5A7-E1966179C7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BB66F6-4767-420C-BD46-E26681B39493}"/>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115979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E24B-783E-4AC5-A6EE-833794EC92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598CB4-5A21-4AA3-AED5-9E0230B1A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13D768-4C83-4C68-9763-6E49DEFE4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C719F-4A78-440A-B643-4CE439942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F5DAB-9A74-47DE-907A-34428D39FA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56D89-F5B1-486E-974A-99D66D70CBD0}"/>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8" name="Footer Placeholder 7">
            <a:extLst>
              <a:ext uri="{FF2B5EF4-FFF2-40B4-BE49-F238E27FC236}">
                <a16:creationId xmlns:a16="http://schemas.microsoft.com/office/drawing/2014/main" id="{CBE4339A-720C-4D1F-948E-8230D6F99C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ABB26E-7AA3-4ED9-A152-C5AD1099901B}"/>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78652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685E-658E-4B9E-8FC9-F7A67F826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FDD359-CD7B-4CA6-8028-DE9FF193DE9C}"/>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4" name="Footer Placeholder 3">
            <a:extLst>
              <a:ext uri="{FF2B5EF4-FFF2-40B4-BE49-F238E27FC236}">
                <a16:creationId xmlns:a16="http://schemas.microsoft.com/office/drawing/2014/main" id="{A06A152B-9A7F-49C1-A3C1-091F6F4AA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F8BAA7-6B96-455C-8F4E-2072CA816BFF}"/>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99637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192DF-A3F6-4359-A356-F1958271BC04}"/>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3" name="Footer Placeholder 2">
            <a:extLst>
              <a:ext uri="{FF2B5EF4-FFF2-40B4-BE49-F238E27FC236}">
                <a16:creationId xmlns:a16="http://schemas.microsoft.com/office/drawing/2014/main" id="{1D917D5D-3DF1-4000-BA75-E0025CF120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DC3C59-5709-47D3-888D-74A04E141D5C}"/>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169983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388B-1E58-4E5C-8302-E50C5B23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39198-199F-4380-BD61-7F78753AF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015923-0ADC-4079-B5B8-8ADA08DFD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215FB-A45F-4F61-8665-9BBB0C846E44}"/>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6" name="Footer Placeholder 5">
            <a:extLst>
              <a:ext uri="{FF2B5EF4-FFF2-40B4-BE49-F238E27FC236}">
                <a16:creationId xmlns:a16="http://schemas.microsoft.com/office/drawing/2014/main" id="{094EB502-EB6A-4233-8850-91C35E0516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694F1E-7D1D-4929-BCD5-CCC86E1C0782}"/>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141429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8C16-509C-4FE2-89BA-AB9113E44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B594CB-9495-4E3F-8366-D0585ED8A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D2784C-A2C0-41B6-9270-6FAFF83D7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67A57-9AC4-4F37-AAE5-61AA3359C992}"/>
              </a:ext>
            </a:extLst>
          </p:cNvPr>
          <p:cNvSpPr>
            <a:spLocks noGrp="1"/>
          </p:cNvSpPr>
          <p:nvPr>
            <p:ph type="dt" sz="half" idx="10"/>
          </p:nvPr>
        </p:nvSpPr>
        <p:spPr/>
        <p:txBody>
          <a:bodyPr/>
          <a:lstStyle/>
          <a:p>
            <a:fld id="{F5531FB4-2BCD-46BF-B61D-1E66A7590D03}" type="datetimeFigureOut">
              <a:rPr lang="en-US" smtClean="0"/>
              <a:t>4/10/2025</a:t>
            </a:fld>
            <a:endParaRPr lang="en-US" dirty="0"/>
          </a:p>
        </p:txBody>
      </p:sp>
      <p:sp>
        <p:nvSpPr>
          <p:cNvPr id="6" name="Footer Placeholder 5">
            <a:extLst>
              <a:ext uri="{FF2B5EF4-FFF2-40B4-BE49-F238E27FC236}">
                <a16:creationId xmlns:a16="http://schemas.microsoft.com/office/drawing/2014/main" id="{323034F0-E677-4209-BDCC-9CC0F82D37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71C57A-986D-4BE8-B1E5-6C59B56ABC3E}"/>
              </a:ext>
            </a:extLst>
          </p:cNvPr>
          <p:cNvSpPr>
            <a:spLocks noGrp="1"/>
          </p:cNvSpPr>
          <p:nvPr>
            <p:ph type="sldNum" sz="quarter" idx="12"/>
          </p:nvPr>
        </p:nvSpPr>
        <p:spPr/>
        <p:txBody>
          <a:bodyPr/>
          <a:lstStyle/>
          <a:p>
            <a:fld id="{7BD7063E-3955-4DF4-AAEC-A6D4F4665256}" type="slidenum">
              <a:rPr lang="en-US" smtClean="0"/>
              <a:t>‹#›</a:t>
            </a:fld>
            <a:endParaRPr lang="en-US" dirty="0"/>
          </a:p>
        </p:txBody>
      </p:sp>
    </p:spTree>
    <p:extLst>
      <p:ext uri="{BB962C8B-B14F-4D97-AF65-F5344CB8AC3E}">
        <p14:creationId xmlns:p14="http://schemas.microsoft.com/office/powerpoint/2010/main" val="118335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849F3F-71D6-4E33-887A-3CD6A15BF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4C1D4A-847D-4A1D-9DCD-5856BE097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31DDF-2384-49B8-83F8-DE92DC73B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31FB4-2BCD-46BF-B61D-1E66A7590D03}" type="datetimeFigureOut">
              <a:rPr lang="en-US" smtClean="0"/>
              <a:t>4/10/2025</a:t>
            </a:fld>
            <a:endParaRPr lang="en-US" dirty="0"/>
          </a:p>
        </p:txBody>
      </p:sp>
      <p:sp>
        <p:nvSpPr>
          <p:cNvPr id="5" name="Footer Placeholder 4">
            <a:extLst>
              <a:ext uri="{FF2B5EF4-FFF2-40B4-BE49-F238E27FC236}">
                <a16:creationId xmlns:a16="http://schemas.microsoft.com/office/drawing/2014/main" id="{AD1C94AD-C18F-4593-BDF0-071140A8A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517E0B-1DBB-465A-8C6F-A64D29256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7063E-3955-4DF4-AAEC-A6D4F4665256}" type="slidenum">
              <a:rPr lang="en-US" smtClean="0"/>
              <a:t>‹#›</a:t>
            </a:fld>
            <a:endParaRPr lang="en-US" dirty="0"/>
          </a:p>
        </p:txBody>
      </p:sp>
    </p:spTree>
    <p:extLst>
      <p:ext uri="{BB962C8B-B14F-4D97-AF65-F5344CB8AC3E}">
        <p14:creationId xmlns:p14="http://schemas.microsoft.com/office/powerpoint/2010/main" val="193097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comments" Target="../comments/comment3.xml"/><Relationship Id="rId4" Type="http://schemas.openxmlformats.org/officeDocument/2006/relationships/image" Target="../media/image2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10" Type="http://schemas.openxmlformats.org/officeDocument/2006/relationships/image" Target="../media/image57.sv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comments" Target="../comments/comment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2709F5-82C3-800B-6F93-716BECE7368A}"/>
              </a:ext>
            </a:extLst>
          </p:cNvPr>
          <p:cNvSpPr/>
          <p:nvPr/>
        </p:nvSpPr>
        <p:spPr>
          <a:xfrm>
            <a:off x="-2680674" y="-2307319"/>
            <a:ext cx="19240500" cy="11887200"/>
          </a:xfrm>
          <a:prstGeom prst="rect">
            <a:avLst/>
          </a:prstGeom>
          <a:solidFill>
            <a:schemeClr val="tx2">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EE139E9F-FB3F-DB81-6E35-7700A8462685}"/>
              </a:ext>
            </a:extLst>
          </p:cNvPr>
          <p:cNvSpPr/>
          <p:nvPr/>
        </p:nvSpPr>
        <p:spPr>
          <a:xfrm rot="13701632">
            <a:off x="-3936664" y="4303040"/>
            <a:ext cx="7669597" cy="3980561"/>
          </a:xfrm>
          <a:prstGeom prst="triangle">
            <a:avLst/>
          </a:prstGeom>
          <a:solidFill>
            <a:schemeClr val="bg1"/>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7311321E-DDD6-F9F4-E7F1-3DECF8C62B88}"/>
              </a:ext>
            </a:extLst>
          </p:cNvPr>
          <p:cNvSpPr/>
          <p:nvPr/>
        </p:nvSpPr>
        <p:spPr>
          <a:xfrm rot="3147510">
            <a:off x="8772456" y="-2979314"/>
            <a:ext cx="8609912" cy="6593942"/>
          </a:xfrm>
          <a:prstGeom prst="triangle">
            <a:avLst/>
          </a:prstGeom>
          <a:solidFill>
            <a:schemeClr val="bg1"/>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Flowchart: Manual Input 7">
            <a:extLst>
              <a:ext uri="{FF2B5EF4-FFF2-40B4-BE49-F238E27FC236}">
                <a16:creationId xmlns:a16="http://schemas.microsoft.com/office/drawing/2014/main" id="{F09D9D01-5995-B917-0C4D-0B0CA8DB9A1B}"/>
              </a:ext>
            </a:extLst>
          </p:cNvPr>
          <p:cNvSpPr/>
          <p:nvPr/>
        </p:nvSpPr>
        <p:spPr>
          <a:xfrm>
            <a:off x="10458450" y="1754512"/>
            <a:ext cx="1187450" cy="2188838"/>
          </a:xfrm>
          <a:prstGeom prst="flowChartManualInput">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7521368-B7DE-DBE0-9172-FCB8C2BA050A}"/>
              </a:ext>
            </a:extLst>
          </p:cNvPr>
          <p:cNvSpPr txBox="1">
            <a:spLocks/>
          </p:cNvSpPr>
          <p:nvPr/>
        </p:nvSpPr>
        <p:spPr>
          <a:xfrm>
            <a:off x="2376487" y="3408155"/>
            <a:ext cx="7439026" cy="833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3200" dirty="0">
                <a:solidFill>
                  <a:schemeClr val="bg1"/>
                </a:solidFill>
                <a:cs typeface="mohammad bold art 1" pitchFamily="2" charset="-78"/>
              </a:rPr>
              <a:t>التقنيات المالية</a:t>
            </a:r>
            <a:r>
              <a:rPr lang="en-US" sz="3200" dirty="0">
                <a:solidFill>
                  <a:schemeClr val="bg1"/>
                </a:solidFill>
                <a:cs typeface="mohammad bold art 1" pitchFamily="2" charset="-78"/>
              </a:rPr>
              <a:t>  (FinTech) </a:t>
            </a:r>
            <a:endParaRPr lang="ar-KW" sz="3200" dirty="0">
              <a:solidFill>
                <a:schemeClr val="bg1"/>
              </a:solidFill>
              <a:cs typeface="mohammad bold art 1" pitchFamily="2" charset="-78"/>
            </a:endParaRPr>
          </a:p>
          <a:p>
            <a:pPr algn="ctr" rtl="1"/>
            <a:endParaRPr lang="ar-KW" sz="1800" dirty="0">
              <a:solidFill>
                <a:schemeClr val="bg1"/>
              </a:solidFill>
              <a:cs typeface="mohammad bold art 1" pitchFamily="2" charset="-78"/>
            </a:endParaRPr>
          </a:p>
          <a:p>
            <a:pPr algn="ctr" rtl="1"/>
            <a:r>
              <a:rPr lang="ar-KW" sz="2800" dirty="0">
                <a:solidFill>
                  <a:schemeClr val="tx2">
                    <a:lumMod val="40000"/>
                    <a:lumOff val="60000"/>
                  </a:schemeClr>
                </a:solidFill>
                <a:cs typeface="mohammad bold art 1" pitchFamily="2" charset="-78"/>
              </a:rPr>
              <a:t>تطوراتها ودور هيئة أسواق المال في تنظيمها</a:t>
            </a:r>
          </a:p>
        </p:txBody>
      </p:sp>
      <p:pic>
        <p:nvPicPr>
          <p:cNvPr id="11" name="Picture 10">
            <a:extLst>
              <a:ext uri="{FF2B5EF4-FFF2-40B4-BE49-F238E27FC236}">
                <a16:creationId xmlns:a16="http://schemas.microsoft.com/office/drawing/2014/main" id="{3421BDE9-2A42-C66E-2968-49DE762AD281}"/>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1866" y="5740072"/>
            <a:ext cx="2114548" cy="833875"/>
          </a:xfrm>
          <a:prstGeom prst="rect">
            <a:avLst/>
          </a:prstGeom>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92D28E8A-8C3B-F32D-1D48-375282D8A907}"/>
              </a:ext>
            </a:extLst>
          </p:cNvPr>
          <p:cNvSpPr txBox="1">
            <a:spLocks/>
          </p:cNvSpPr>
          <p:nvPr/>
        </p:nvSpPr>
        <p:spPr>
          <a:xfrm>
            <a:off x="1524000" y="4540710"/>
            <a:ext cx="9144000" cy="548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KW" sz="1800" dirty="0">
                <a:solidFill>
                  <a:schemeClr val="tx2">
                    <a:lumMod val="20000"/>
                    <a:lumOff val="80000"/>
                  </a:schemeClr>
                </a:solidFill>
                <a:cs typeface="mohammad bold art 1" pitchFamily="2" charset="-78"/>
              </a:rPr>
              <a:t>وحدة التقنيات المالية – قطاع الإشراف</a:t>
            </a:r>
          </a:p>
        </p:txBody>
      </p:sp>
      <p:sp>
        <p:nvSpPr>
          <p:cNvPr id="13" name="Title 1">
            <a:extLst>
              <a:ext uri="{FF2B5EF4-FFF2-40B4-BE49-F238E27FC236}">
                <a16:creationId xmlns:a16="http://schemas.microsoft.com/office/drawing/2014/main" id="{3144C5E7-0363-55DE-CF3B-982E20A3D5A8}"/>
              </a:ext>
            </a:extLst>
          </p:cNvPr>
          <p:cNvSpPr txBox="1">
            <a:spLocks/>
          </p:cNvSpPr>
          <p:nvPr/>
        </p:nvSpPr>
        <p:spPr>
          <a:xfrm>
            <a:off x="1524000" y="4829040"/>
            <a:ext cx="9144000" cy="833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KW" sz="1600" dirty="0">
                <a:solidFill>
                  <a:schemeClr val="bg1"/>
                </a:solidFill>
                <a:cs typeface="mohammad bold art 1" pitchFamily="2" charset="-78"/>
              </a:rPr>
              <a:t>أبريل 2025</a:t>
            </a:r>
          </a:p>
        </p:txBody>
      </p:sp>
      <p:cxnSp>
        <p:nvCxnSpPr>
          <p:cNvPr id="15" name="Straight Connector 14">
            <a:extLst>
              <a:ext uri="{FF2B5EF4-FFF2-40B4-BE49-F238E27FC236}">
                <a16:creationId xmlns:a16="http://schemas.microsoft.com/office/drawing/2014/main" id="{5D4FDECE-A350-C301-39D8-FDDC4628A88E}"/>
              </a:ext>
            </a:extLst>
          </p:cNvPr>
          <p:cNvCxnSpPr>
            <a:cxnSpLocks/>
          </p:cNvCxnSpPr>
          <p:nvPr/>
        </p:nvCxnSpPr>
        <p:spPr>
          <a:xfrm>
            <a:off x="2800412" y="4467554"/>
            <a:ext cx="69469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0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65C5DA8-1349-B358-D63B-FB191A9D4FEC}"/>
              </a:ext>
            </a:extLst>
          </p:cNvPr>
          <p:cNvSpPr/>
          <p:nvPr/>
        </p:nvSpPr>
        <p:spPr>
          <a:xfrm>
            <a:off x="7705531" y="3310173"/>
            <a:ext cx="4083502" cy="1953347"/>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777128" y="6276945"/>
            <a:ext cx="468702" cy="307777"/>
          </a:xfrm>
          <a:prstGeom prst="rect">
            <a:avLst/>
          </a:prstGeom>
          <a:noFill/>
        </p:spPr>
        <p:txBody>
          <a:bodyPr wrap="square" rtlCol="0">
            <a:spAutoFit/>
          </a:bodyPr>
          <a:lstStyle/>
          <a:p>
            <a:r>
              <a:rPr lang="ar-KW" sz="1400" dirty="0">
                <a:solidFill>
                  <a:schemeClr val="bg1"/>
                </a:solidFill>
              </a:rPr>
              <a:t>10</a:t>
            </a:r>
            <a:endParaRPr lang="en-US" sz="1400" dirty="0">
              <a:solidFill>
                <a:schemeClr val="bg1"/>
              </a:solidFill>
            </a:endParaRP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أبرز التقنيات المستخدمة في تقديم الخدمات المالية</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9A3B79ED-32F1-6E30-D947-8E6FBA980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960" y="680055"/>
            <a:ext cx="655598" cy="655598"/>
          </a:xfrm>
          <a:prstGeom prst="rect">
            <a:avLst/>
          </a:prstGeom>
        </p:spPr>
      </p:pic>
      <p:sp>
        <p:nvSpPr>
          <p:cNvPr id="17" name="Rectangle 16">
            <a:extLst>
              <a:ext uri="{FF2B5EF4-FFF2-40B4-BE49-F238E27FC236}">
                <a16:creationId xmlns:a16="http://schemas.microsoft.com/office/drawing/2014/main" id="{7BFBFC28-3ACC-9AA9-0F9C-44BFB9744FF8}"/>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6D0C4CB-B4C1-9F6A-076D-7D097AF06DCA}"/>
              </a:ext>
            </a:extLst>
          </p:cNvPr>
          <p:cNvSpPr/>
          <p:nvPr/>
        </p:nvSpPr>
        <p:spPr>
          <a:xfrm>
            <a:off x="7705531" y="1794300"/>
            <a:ext cx="4083502" cy="1406100"/>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7EABFFE-D5CF-D116-4EA3-8AB92345A806}"/>
              </a:ext>
            </a:extLst>
          </p:cNvPr>
          <p:cNvSpPr txBox="1">
            <a:spLocks/>
          </p:cNvSpPr>
          <p:nvPr/>
        </p:nvSpPr>
        <p:spPr>
          <a:xfrm>
            <a:off x="7681090" y="1769382"/>
            <a:ext cx="4071597" cy="3631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KW" sz="15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الحوسبة الكمية (</a:t>
            </a:r>
            <a:r>
              <a:rPr lang="en-US" sz="1500" dirty="0">
                <a:solidFill>
                  <a:schemeClr val="accent5">
                    <a:lumMod val="75000"/>
                  </a:schemeClr>
                </a:solidFill>
                <a:ea typeface="HONOR Sans Arabic UI M" panose="00000200000000000000" pitchFamily="2" charset="-78"/>
                <a:cs typeface="mohammad bold art 1" pitchFamily="2" charset="-78"/>
              </a:rPr>
              <a:t>Quantum Computing</a:t>
            </a:r>
            <a:r>
              <a:rPr lang="ar-KW" sz="15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a:t>
            </a:r>
          </a:p>
          <a:p>
            <a:pPr marL="0" indent="0" algn="r" rtl="1">
              <a:buFont typeface="Arial" panose="020B0604020202020204" pitchFamily="34" charset="0"/>
              <a:buNone/>
            </a:pPr>
            <a:r>
              <a:rPr lang="ar-KW" sz="13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هي حقل من حقول الحوسبة التي تستخدم/ تعتمد على خواص فيزياء الكم (</a:t>
            </a:r>
            <a:r>
              <a:rPr lang="en-US" sz="13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Quantum Mechanics</a:t>
            </a:r>
            <a:r>
              <a:rPr lang="ar-KW" sz="13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 بحيث تعالج البيانات بقدرة تفوق قدرة الحواسيب التقليدية</a:t>
            </a:r>
            <a:endParaRPr lang="en-US" sz="14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marL="0" indent="0" algn="r" rtl="1">
              <a:buFont typeface="Arial" panose="020B0604020202020204" pitchFamily="34" charset="0"/>
              <a:buNone/>
            </a:pPr>
            <a:endParaRPr lang="ar-KW" sz="14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marL="0" indent="0" algn="r" rtl="1">
              <a:buFont typeface="Arial" panose="020B0604020202020204" pitchFamily="34" charset="0"/>
              <a:buNone/>
            </a:pPr>
            <a:endParaRPr lang="en-US" sz="14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marL="0" indent="0" algn="r" rtl="1">
              <a:buFont typeface="Arial" panose="020B0604020202020204" pitchFamily="34" charset="0"/>
              <a:buNone/>
            </a:pPr>
            <a:r>
              <a:rPr lang="ar-KW" sz="14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كيف تعمل الحواسيب الكمية؟</a:t>
            </a:r>
          </a:p>
          <a:p>
            <a:pPr marL="0" indent="0" algn="just" rtl="1">
              <a:buFont typeface="Arial" panose="020B0604020202020204" pitchFamily="34" charset="0"/>
              <a:buNone/>
            </a:pP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تعمل الحواسيب التقليدية باستخدام وحدات البت “</a:t>
            </a:r>
            <a:r>
              <a:rPr lang="en-US"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Bits</a:t>
            </a: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 لتخزين ومعالجة البيانات وهي قائمة على أساس نظام العد الثنائي (</a:t>
            </a:r>
            <a:r>
              <a:rPr lang="en-US"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Binary numbers</a:t>
            </a: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 أي تأخذ أحد القيمتين "0" أو "1"</a:t>
            </a:r>
          </a:p>
          <a:p>
            <a:pPr marL="0" indent="0" algn="just" rtl="1">
              <a:buFont typeface="Arial" panose="020B0604020202020204" pitchFamily="34" charset="0"/>
              <a:buNone/>
            </a:pP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تعمل الحواسيب الكمية باستخدام وحدات البت الكمية (</a:t>
            </a:r>
            <a:r>
              <a:rPr lang="en-US"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Quantum bit</a:t>
            </a: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 أو ما يسمى بال(</a:t>
            </a:r>
            <a:r>
              <a:rPr lang="en-US"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Qubits</a:t>
            </a:r>
            <a:r>
              <a:rPr lang="ar-KW" sz="13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 والتي يمكن أن تأخذ أي قيمة بين القيمتين "0" و"1"، أي تكون في حالة تراكب</a:t>
            </a:r>
          </a:p>
          <a:p>
            <a:pPr marL="0" indent="0" algn="r" rtl="1">
              <a:buFont typeface="Arial" panose="020B0604020202020204" pitchFamily="34" charset="0"/>
              <a:buNone/>
            </a:pPr>
            <a:endParaRPr lang="ar-KW" sz="1800" dirty="0">
              <a:cs typeface="mohammad bold art 1" pitchFamily="2" charset="-78"/>
            </a:endParaRPr>
          </a:p>
          <a:p>
            <a:pPr algn="r" rtl="1"/>
            <a:endParaRPr lang="en-US" sz="1800" dirty="0">
              <a:cs typeface="mohammad bold art 1" pitchFamily="2" charset="-78"/>
            </a:endParaRPr>
          </a:p>
        </p:txBody>
      </p:sp>
      <p:sp>
        <p:nvSpPr>
          <p:cNvPr id="12" name="Rectangle 11">
            <a:extLst>
              <a:ext uri="{FF2B5EF4-FFF2-40B4-BE49-F238E27FC236}">
                <a16:creationId xmlns:a16="http://schemas.microsoft.com/office/drawing/2014/main" id="{B2A67B02-ED4F-615A-7268-FFA070EADC7C}"/>
              </a:ext>
            </a:extLst>
          </p:cNvPr>
          <p:cNvSpPr/>
          <p:nvPr/>
        </p:nvSpPr>
        <p:spPr>
          <a:xfrm>
            <a:off x="4793842" y="2475005"/>
            <a:ext cx="2101970" cy="1995680"/>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014ECF-6E7F-0342-B6D0-257517325B40}"/>
              </a:ext>
            </a:extLst>
          </p:cNvPr>
          <p:cNvSpPr/>
          <p:nvPr/>
        </p:nvSpPr>
        <p:spPr>
          <a:xfrm>
            <a:off x="2345744" y="2477805"/>
            <a:ext cx="2101970" cy="1995680"/>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6DB387-4976-41F6-DBD0-157E232D8BCA}"/>
              </a:ext>
            </a:extLst>
          </p:cNvPr>
          <p:cNvSpPr/>
          <p:nvPr/>
        </p:nvSpPr>
        <p:spPr>
          <a:xfrm>
            <a:off x="3569372" y="4571879"/>
            <a:ext cx="2101970" cy="1930980"/>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5" name="Picture 34" descr="A blue and grey arrows&#10;&#10;Description automatically generated">
            <a:extLst>
              <a:ext uri="{FF2B5EF4-FFF2-40B4-BE49-F238E27FC236}">
                <a16:creationId xmlns:a16="http://schemas.microsoft.com/office/drawing/2014/main" id="{6410BB08-9015-F6E5-4FBB-9775B58D9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586" y="4651532"/>
            <a:ext cx="607542" cy="607542"/>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7570F32B-18EA-FD74-DB61-33B7201A7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943" y="2684238"/>
            <a:ext cx="557572" cy="557572"/>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FDAA19BC-5315-387F-55AF-97836F572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7412" y="2689438"/>
            <a:ext cx="654830" cy="654830"/>
          </a:xfrm>
          <a:prstGeom prst="rect">
            <a:avLst/>
          </a:prstGeom>
        </p:spPr>
      </p:pic>
      <p:sp>
        <p:nvSpPr>
          <p:cNvPr id="40" name="TextBox 39">
            <a:extLst>
              <a:ext uri="{FF2B5EF4-FFF2-40B4-BE49-F238E27FC236}">
                <a16:creationId xmlns:a16="http://schemas.microsoft.com/office/drawing/2014/main" id="{D6A5CC30-E294-436D-9316-9792202F0EBD}"/>
              </a:ext>
            </a:extLst>
          </p:cNvPr>
          <p:cNvSpPr txBox="1"/>
          <p:nvPr/>
        </p:nvSpPr>
        <p:spPr>
          <a:xfrm>
            <a:off x="4914966" y="3383258"/>
            <a:ext cx="1848927" cy="830997"/>
          </a:xfrm>
          <a:prstGeom prst="rect">
            <a:avLst/>
          </a:prstGeom>
          <a:noFill/>
        </p:spPr>
        <p:txBody>
          <a:bodyPr wrap="square" rtlCol="0">
            <a:spAutoFit/>
          </a:bodyPr>
          <a:lstStyle/>
          <a:p>
            <a:pPr algn="ctr" rtl="1"/>
            <a:r>
              <a:rPr lang="ar-KW" sz="1200" dirty="0">
                <a:solidFill>
                  <a:schemeClr val="accent5">
                    <a:lumMod val="75000"/>
                  </a:schemeClr>
                </a:solidFill>
                <a:cs typeface="mohammad bold art 1" pitchFamily="2" charset="-78"/>
              </a:rPr>
              <a:t>التراكب (</a:t>
            </a:r>
            <a:r>
              <a:rPr lang="en-US" sz="1200" dirty="0">
                <a:solidFill>
                  <a:schemeClr val="accent5">
                    <a:lumMod val="75000"/>
                  </a:schemeClr>
                </a:solidFill>
                <a:cs typeface="mohammad bold art 1" pitchFamily="2" charset="-78"/>
              </a:rPr>
              <a:t>Superposition</a:t>
            </a:r>
            <a:r>
              <a:rPr lang="ar-KW" sz="1200" dirty="0">
                <a:solidFill>
                  <a:schemeClr val="accent5">
                    <a:lumMod val="75000"/>
                  </a:schemeClr>
                </a:solidFill>
                <a:cs typeface="mohammad bold art 1" pitchFamily="2" charset="-78"/>
              </a:rPr>
              <a:t>)</a:t>
            </a:r>
            <a:endParaRPr lang="en-US" sz="1200" dirty="0">
              <a:solidFill>
                <a:schemeClr val="accent5">
                  <a:lumMod val="75000"/>
                </a:schemeClr>
              </a:solidFill>
              <a:cs typeface="mohammad bold art 1" pitchFamily="2" charset="-78"/>
            </a:endParaRPr>
          </a:p>
          <a:p>
            <a:pPr algn="ctr" rtl="1"/>
            <a:r>
              <a:rPr lang="ar-KW" sz="1200" dirty="0">
                <a:cs typeface="mohammad bold art 1" pitchFamily="2" charset="-78"/>
              </a:rPr>
              <a:t>هي الحالة التي يكون فيها المركب الكمي ممثلاً لمجموعة من الاحتمالات</a:t>
            </a:r>
            <a:endParaRPr lang="en-US" sz="1200" dirty="0">
              <a:cs typeface="mohammad bold art 1" pitchFamily="2" charset="-78"/>
            </a:endParaRPr>
          </a:p>
        </p:txBody>
      </p:sp>
      <p:sp>
        <p:nvSpPr>
          <p:cNvPr id="41" name="TextBox 40">
            <a:extLst>
              <a:ext uri="{FF2B5EF4-FFF2-40B4-BE49-F238E27FC236}">
                <a16:creationId xmlns:a16="http://schemas.microsoft.com/office/drawing/2014/main" id="{80BF415D-9026-FBC5-664E-BCE61E8CE892}"/>
              </a:ext>
            </a:extLst>
          </p:cNvPr>
          <p:cNvSpPr txBox="1"/>
          <p:nvPr/>
        </p:nvSpPr>
        <p:spPr>
          <a:xfrm>
            <a:off x="2389834" y="3344268"/>
            <a:ext cx="1874195" cy="1015663"/>
          </a:xfrm>
          <a:prstGeom prst="rect">
            <a:avLst/>
          </a:prstGeom>
          <a:noFill/>
        </p:spPr>
        <p:txBody>
          <a:bodyPr wrap="square" rtlCol="0">
            <a:spAutoFit/>
          </a:bodyPr>
          <a:lstStyle/>
          <a:p>
            <a:pPr algn="ctr" rtl="1"/>
            <a:r>
              <a:rPr lang="ar-KW" sz="1200" dirty="0">
                <a:solidFill>
                  <a:schemeClr val="accent5">
                    <a:lumMod val="75000"/>
                  </a:schemeClr>
                </a:solidFill>
                <a:cs typeface="mohammad bold art 1" pitchFamily="2" charset="-78"/>
              </a:rPr>
              <a:t>التشابك (</a:t>
            </a:r>
            <a:r>
              <a:rPr lang="en-US" sz="1200" dirty="0">
                <a:solidFill>
                  <a:schemeClr val="accent5">
                    <a:lumMod val="75000"/>
                  </a:schemeClr>
                </a:solidFill>
                <a:cs typeface="mohammad bold art 1" pitchFamily="2" charset="-78"/>
              </a:rPr>
              <a:t>Entanglement</a:t>
            </a:r>
            <a:r>
              <a:rPr lang="ar-KW" sz="1200" dirty="0">
                <a:solidFill>
                  <a:schemeClr val="accent5">
                    <a:lumMod val="75000"/>
                  </a:schemeClr>
                </a:solidFill>
                <a:cs typeface="mohammad bold art 1" pitchFamily="2" charset="-78"/>
              </a:rPr>
              <a:t>)</a:t>
            </a:r>
            <a:endParaRPr lang="en-US" sz="1200" dirty="0">
              <a:solidFill>
                <a:schemeClr val="accent5">
                  <a:lumMod val="75000"/>
                </a:schemeClr>
              </a:solidFill>
              <a:cs typeface="mohammad bold art 1" pitchFamily="2" charset="-78"/>
            </a:endParaRPr>
          </a:p>
          <a:p>
            <a:pPr algn="ctr" rtl="1"/>
            <a:r>
              <a:rPr lang="ar-KW" sz="1200" dirty="0">
                <a:cs typeface="mohammad bold art 1" pitchFamily="2" charset="-78"/>
              </a:rPr>
              <a:t>هي عملية ترابط (تشابك) المركبات الكمية دون أن يكون هناك اعتبار للمساحة الفاصلة فيما بينها</a:t>
            </a:r>
            <a:endParaRPr lang="en-US" sz="1200" dirty="0">
              <a:cs typeface="mohammad bold art 1" pitchFamily="2" charset="-78"/>
            </a:endParaRPr>
          </a:p>
        </p:txBody>
      </p:sp>
      <p:sp>
        <p:nvSpPr>
          <p:cNvPr id="42" name="TextBox 41">
            <a:extLst>
              <a:ext uri="{FF2B5EF4-FFF2-40B4-BE49-F238E27FC236}">
                <a16:creationId xmlns:a16="http://schemas.microsoft.com/office/drawing/2014/main" id="{92CDBAD4-D35C-78D5-776A-54775E8C19EC}"/>
              </a:ext>
            </a:extLst>
          </p:cNvPr>
          <p:cNvSpPr txBox="1"/>
          <p:nvPr/>
        </p:nvSpPr>
        <p:spPr>
          <a:xfrm>
            <a:off x="3605718" y="5334367"/>
            <a:ext cx="2101970" cy="1015663"/>
          </a:xfrm>
          <a:prstGeom prst="rect">
            <a:avLst/>
          </a:prstGeom>
          <a:noFill/>
        </p:spPr>
        <p:txBody>
          <a:bodyPr wrap="square" rtlCol="0">
            <a:spAutoFit/>
          </a:bodyPr>
          <a:lstStyle/>
          <a:p>
            <a:pPr algn="ctr" rtl="1"/>
            <a:r>
              <a:rPr lang="ar-KW" sz="1200" dirty="0">
                <a:solidFill>
                  <a:schemeClr val="accent5">
                    <a:lumMod val="75000"/>
                  </a:schemeClr>
                </a:solidFill>
                <a:cs typeface="mohammad bold art 1" pitchFamily="2" charset="-78"/>
              </a:rPr>
              <a:t>التداخل (</a:t>
            </a:r>
            <a:r>
              <a:rPr lang="en-US" sz="1200" dirty="0">
                <a:solidFill>
                  <a:schemeClr val="accent5">
                    <a:lumMod val="75000"/>
                  </a:schemeClr>
                </a:solidFill>
                <a:cs typeface="mohammad bold art 1" pitchFamily="2" charset="-78"/>
              </a:rPr>
              <a:t>Interference</a:t>
            </a:r>
            <a:r>
              <a:rPr lang="ar-KW" sz="1200" dirty="0">
                <a:solidFill>
                  <a:schemeClr val="accent5">
                    <a:lumMod val="75000"/>
                  </a:schemeClr>
                </a:solidFill>
                <a:cs typeface="mohammad bold art 1" pitchFamily="2" charset="-78"/>
              </a:rPr>
              <a:t>)</a:t>
            </a:r>
            <a:endParaRPr lang="en-US" sz="1200" dirty="0">
              <a:solidFill>
                <a:schemeClr val="accent5">
                  <a:lumMod val="75000"/>
                </a:schemeClr>
              </a:solidFill>
              <a:cs typeface="mohammad bold art 1" pitchFamily="2" charset="-78"/>
            </a:endParaRPr>
          </a:p>
          <a:p>
            <a:pPr algn="ctr" rtl="1"/>
            <a:r>
              <a:rPr lang="ar-KW" sz="1200" dirty="0">
                <a:cs typeface="mohammad bold art 1" pitchFamily="2" charset="-78"/>
              </a:rPr>
              <a:t>هي الظاهرة التي تستطيع من خلالها المركبات الكمية المتشابكة انتاج احتمالات أكبر</a:t>
            </a:r>
            <a:endParaRPr lang="en-US" sz="1200" dirty="0">
              <a:cs typeface="mohammad bold art 1" pitchFamily="2" charset="-78"/>
            </a:endParaRPr>
          </a:p>
        </p:txBody>
      </p:sp>
      <p:sp>
        <p:nvSpPr>
          <p:cNvPr id="44" name="TextBox 43">
            <a:extLst>
              <a:ext uri="{FF2B5EF4-FFF2-40B4-BE49-F238E27FC236}">
                <a16:creationId xmlns:a16="http://schemas.microsoft.com/office/drawing/2014/main" id="{4B61D8CF-1F1C-3878-5CF3-5C5F5AE42EAA}"/>
              </a:ext>
            </a:extLst>
          </p:cNvPr>
          <p:cNvSpPr txBox="1"/>
          <p:nvPr/>
        </p:nvSpPr>
        <p:spPr>
          <a:xfrm>
            <a:off x="2280316" y="1876332"/>
            <a:ext cx="4680562" cy="338554"/>
          </a:xfrm>
          <a:prstGeom prst="rect">
            <a:avLst/>
          </a:prstGeom>
          <a:solidFill>
            <a:schemeClr val="tx2">
              <a:lumMod val="20000"/>
              <a:lumOff val="80000"/>
            </a:schemeClr>
          </a:solidFill>
        </p:spPr>
        <p:txBody>
          <a:bodyPr wrap="square" rtlCol="0">
            <a:spAutoFit/>
          </a:bodyPr>
          <a:lstStyle/>
          <a:p>
            <a:pPr algn="ctr" rtl="1"/>
            <a:r>
              <a:rPr lang="ar-KW" sz="1600" dirty="0">
                <a:cs typeface="mohammad bold art 1" pitchFamily="2" charset="-78"/>
              </a:rPr>
              <a:t>خصائص الحوسبة الكمية</a:t>
            </a:r>
            <a:endParaRPr lang="en-US" sz="1600" dirty="0">
              <a:cs typeface="mohammad bold art 1" pitchFamily="2" charset="-78"/>
            </a:endParaRPr>
          </a:p>
        </p:txBody>
      </p:sp>
      <p:sp>
        <p:nvSpPr>
          <p:cNvPr id="45" name="Rectangle 44">
            <a:extLst>
              <a:ext uri="{FF2B5EF4-FFF2-40B4-BE49-F238E27FC236}">
                <a16:creationId xmlns:a16="http://schemas.microsoft.com/office/drawing/2014/main" id="{CCE744F5-EA51-6B15-4C58-774D8842E12D}"/>
              </a:ext>
            </a:extLst>
          </p:cNvPr>
          <p:cNvSpPr/>
          <p:nvPr/>
        </p:nvSpPr>
        <p:spPr>
          <a:xfrm>
            <a:off x="2280316" y="2307328"/>
            <a:ext cx="4680562" cy="4277394"/>
          </a:xfrm>
          <a:prstGeom prst="rect">
            <a:avLst/>
          </a:prstGeom>
          <a:noFill/>
          <a:ln w="9525" cap="flat" cmpd="sng" algn="ctr">
            <a:solidFill>
              <a:schemeClr val="accent1">
                <a:lumMod val="50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391944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3218112" y="3429000"/>
            <a:ext cx="4880868"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727358" y="6291805"/>
            <a:ext cx="464642" cy="307777"/>
          </a:xfrm>
          <a:prstGeom prst="rect">
            <a:avLst/>
          </a:prstGeom>
          <a:noFill/>
        </p:spPr>
        <p:txBody>
          <a:bodyPr wrap="square" rtlCol="0">
            <a:spAutoFit/>
          </a:bodyPr>
          <a:lstStyle/>
          <a:p>
            <a:r>
              <a:rPr lang="ar-KW" sz="1400" dirty="0">
                <a:solidFill>
                  <a:schemeClr val="bg1"/>
                </a:solidFill>
              </a:rPr>
              <a:t>11</a:t>
            </a:r>
            <a:endParaRPr lang="en-US" sz="1400" dirty="0">
              <a:solidFill>
                <a:schemeClr val="bg1"/>
              </a:solidFill>
            </a:endParaRP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41A6B3-1B57-D627-EA4A-14FC6BA3D3D9}"/>
              </a:ext>
            </a:extLst>
          </p:cNvPr>
          <p:cNvSpPr txBox="1"/>
          <p:nvPr/>
        </p:nvSpPr>
        <p:spPr>
          <a:xfrm>
            <a:off x="3150540" y="3589744"/>
            <a:ext cx="4089604"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صناعة التقنيات المالية</a:t>
            </a:r>
          </a:p>
        </p:txBody>
      </p:sp>
      <p:sp>
        <p:nvSpPr>
          <p:cNvPr id="4" name="Rectangle 3">
            <a:extLst>
              <a:ext uri="{FF2B5EF4-FFF2-40B4-BE49-F238E27FC236}">
                <a16:creationId xmlns:a16="http://schemas.microsoft.com/office/drawing/2014/main" id="{9B299CFD-E0C1-7B84-02EC-C98EB97575ED}"/>
              </a:ext>
            </a:extLst>
          </p:cNvPr>
          <p:cNvSpPr/>
          <p:nvPr/>
        </p:nvSpPr>
        <p:spPr>
          <a:xfrm>
            <a:off x="7349873" y="3554216"/>
            <a:ext cx="473373" cy="430839"/>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EF1306-52FC-0EA5-0460-CE5C3D6BC410}"/>
              </a:ext>
            </a:extLst>
          </p:cNvPr>
          <p:cNvSpPr txBox="1"/>
          <p:nvPr/>
        </p:nvSpPr>
        <p:spPr>
          <a:xfrm>
            <a:off x="7351536" y="3584968"/>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3</a:t>
            </a:r>
          </a:p>
        </p:txBody>
      </p:sp>
    </p:spTree>
    <p:extLst>
      <p:ext uri="{BB962C8B-B14F-4D97-AF65-F5344CB8AC3E}">
        <p14:creationId xmlns:p14="http://schemas.microsoft.com/office/powerpoint/2010/main" val="147178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black background with a black square&#10;&#10;Description automatically generated with medium confidence">
            <a:extLst>
              <a:ext uri="{FF2B5EF4-FFF2-40B4-BE49-F238E27FC236}">
                <a16:creationId xmlns:a16="http://schemas.microsoft.com/office/drawing/2014/main" id="{D6E7BFB3-D457-4C85-E21B-05FA45EAB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977" y="675844"/>
            <a:ext cx="704875" cy="704875"/>
          </a:xfrm>
          <a:prstGeom prst="rect">
            <a:avLst/>
          </a:prstGeom>
        </p:spPr>
      </p:pic>
      <p:sp>
        <p:nvSpPr>
          <p:cNvPr id="17" name="Rectangle 16">
            <a:extLst>
              <a:ext uri="{FF2B5EF4-FFF2-40B4-BE49-F238E27FC236}">
                <a16:creationId xmlns:a16="http://schemas.microsoft.com/office/drawing/2014/main" id="{7BFBFC28-3ACC-9AA9-0F9C-44BFB9744FF8}"/>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400" y="6325002"/>
            <a:ext cx="392424" cy="307777"/>
          </a:xfrm>
          <a:prstGeom prst="rect">
            <a:avLst/>
          </a:prstGeom>
          <a:noFill/>
        </p:spPr>
        <p:txBody>
          <a:bodyPr wrap="square" rtlCol="0">
            <a:spAutoFit/>
          </a:bodyPr>
          <a:lstStyle/>
          <a:p>
            <a:r>
              <a:rPr lang="ar-KW" sz="1400" dirty="0">
                <a:solidFill>
                  <a:schemeClr val="bg1"/>
                </a:solidFill>
              </a:rPr>
              <a:t>12</a:t>
            </a:r>
            <a:endParaRPr lang="en-US" sz="1400" dirty="0">
              <a:solidFill>
                <a:schemeClr val="bg1"/>
              </a:solidFill>
            </a:endParaRP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صناعة التقنيات المالية: أبرز القطاعات المكونة لها</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EF02A19-DE52-0576-8D22-DFC466C06898}"/>
              </a:ext>
            </a:extLst>
          </p:cNvPr>
          <p:cNvSpPr txBox="1"/>
          <p:nvPr/>
        </p:nvSpPr>
        <p:spPr>
          <a:xfrm>
            <a:off x="10077624" y="2100603"/>
            <a:ext cx="1483568" cy="600164"/>
          </a:xfrm>
          <a:prstGeom prst="rect">
            <a:avLst/>
          </a:prstGeom>
          <a:noFill/>
        </p:spPr>
        <p:txBody>
          <a:bodyPr wrap="square" rtlCol="0">
            <a:spAutoFit/>
          </a:bodyPr>
          <a:lstStyle/>
          <a:p>
            <a:pPr algn="ctr" rtl="1"/>
            <a:r>
              <a:rPr lang="ar-KW"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الخدمات المصرفية المفتوحة</a:t>
            </a:r>
            <a:endParaRPr lang="en-US"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algn="ctr" rtl="1"/>
            <a:r>
              <a:rPr lang="en-US" sz="1100" dirty="0">
                <a:solidFill>
                  <a:schemeClr val="tx2">
                    <a:lumMod val="50000"/>
                  </a:schemeClr>
                </a:solidFill>
                <a:ea typeface="HONOR Sans Arabic UI M" panose="00000200000000000000" pitchFamily="2" charset="-78"/>
                <a:cs typeface="HONOR Sans Arabic UI M" panose="00000200000000000000" pitchFamily="2" charset="-78"/>
              </a:rPr>
              <a:t>Open Banking</a:t>
            </a:r>
          </a:p>
        </p:txBody>
      </p:sp>
      <p:sp>
        <p:nvSpPr>
          <p:cNvPr id="21" name="TextBox 20">
            <a:extLst>
              <a:ext uri="{FF2B5EF4-FFF2-40B4-BE49-F238E27FC236}">
                <a16:creationId xmlns:a16="http://schemas.microsoft.com/office/drawing/2014/main" id="{A1EEBC8F-AD2D-5509-A4CC-8A7D1422A126}"/>
              </a:ext>
            </a:extLst>
          </p:cNvPr>
          <p:cNvSpPr txBox="1"/>
          <p:nvPr/>
        </p:nvSpPr>
        <p:spPr>
          <a:xfrm>
            <a:off x="6805300" y="2093571"/>
            <a:ext cx="2120043" cy="577081"/>
          </a:xfrm>
          <a:prstGeom prst="rect">
            <a:avLst/>
          </a:prstGeom>
          <a:noFill/>
        </p:spPr>
        <p:txBody>
          <a:bodyPr wrap="square" rtlCol="0">
            <a:spAutoFit/>
          </a:bodyPr>
          <a:lstStyle/>
          <a:p>
            <a:pPr algn="ctr" rtl="1"/>
            <a:r>
              <a:rPr lang="ar-KW"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تقديم الخدمات المصرفية عبر طرف ثالث من خلال استخدام واجهات برمجة التطبيقات </a:t>
            </a:r>
            <a:r>
              <a:rPr lang="en-US"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APIs</a:t>
            </a:r>
          </a:p>
        </p:txBody>
      </p:sp>
      <p:sp>
        <p:nvSpPr>
          <p:cNvPr id="25" name="TextBox 24">
            <a:extLst>
              <a:ext uri="{FF2B5EF4-FFF2-40B4-BE49-F238E27FC236}">
                <a16:creationId xmlns:a16="http://schemas.microsoft.com/office/drawing/2014/main" id="{9CF06402-13E5-2007-2B57-A2B336400ACF}"/>
              </a:ext>
            </a:extLst>
          </p:cNvPr>
          <p:cNvSpPr txBox="1"/>
          <p:nvPr/>
        </p:nvSpPr>
        <p:spPr>
          <a:xfrm>
            <a:off x="10288008" y="3097084"/>
            <a:ext cx="1273184" cy="430887"/>
          </a:xfrm>
          <a:prstGeom prst="rect">
            <a:avLst/>
          </a:prstGeom>
          <a:noFill/>
        </p:spPr>
        <p:txBody>
          <a:bodyPr wrap="square" rtlCol="0">
            <a:spAutoFit/>
          </a:bodyPr>
          <a:lstStyle/>
          <a:p>
            <a:pPr algn="ctr" rtl="1"/>
            <a:r>
              <a:rPr lang="ar-KW"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البنوك الرقمية</a:t>
            </a:r>
            <a:endParaRPr lang="en-US"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algn="ctr" rtl="1"/>
            <a:r>
              <a:rPr lang="en-US" sz="1100" dirty="0">
                <a:solidFill>
                  <a:schemeClr val="tx2">
                    <a:lumMod val="50000"/>
                  </a:schemeClr>
                </a:solidFill>
                <a:ea typeface="HONOR Sans Arabic UI M" panose="00000200000000000000" pitchFamily="2" charset="-78"/>
                <a:cs typeface="HONOR Sans Arabic UI M" panose="00000200000000000000" pitchFamily="2" charset="-78"/>
              </a:rPr>
              <a:t>Digital Banking</a:t>
            </a:r>
          </a:p>
        </p:txBody>
      </p:sp>
      <p:sp>
        <p:nvSpPr>
          <p:cNvPr id="27" name="TextBox 26">
            <a:extLst>
              <a:ext uri="{FF2B5EF4-FFF2-40B4-BE49-F238E27FC236}">
                <a16:creationId xmlns:a16="http://schemas.microsoft.com/office/drawing/2014/main" id="{32F459AA-92B0-B8E5-529A-D83D3070E5B0}"/>
              </a:ext>
            </a:extLst>
          </p:cNvPr>
          <p:cNvSpPr txBox="1"/>
          <p:nvPr/>
        </p:nvSpPr>
        <p:spPr>
          <a:xfrm>
            <a:off x="6834882" y="2868325"/>
            <a:ext cx="2120043" cy="738664"/>
          </a:xfrm>
          <a:prstGeom prst="rect">
            <a:avLst/>
          </a:prstGeom>
          <a:noFill/>
        </p:spPr>
        <p:txBody>
          <a:bodyPr wrap="square" rtlCol="0">
            <a:spAutoFit/>
          </a:bodyPr>
          <a:lstStyle/>
          <a:p>
            <a:pPr algn="ctr" rtl="1"/>
            <a:r>
              <a:rPr lang="ar-KW"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إنشاء بنوك تقدم جميع الخدمات المصرفية عبر استخدام التكنولوجيا دون وجود منشآت فعلية وبتدخل بشري محدود</a:t>
            </a:r>
            <a:endParaRPr lang="en-US"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p:txBody>
      </p:sp>
      <p:sp>
        <p:nvSpPr>
          <p:cNvPr id="32" name="TextBox 31">
            <a:extLst>
              <a:ext uri="{FF2B5EF4-FFF2-40B4-BE49-F238E27FC236}">
                <a16:creationId xmlns:a16="http://schemas.microsoft.com/office/drawing/2014/main" id="{702F20ED-DD13-FFD6-EBA1-6B3262C4BEF5}"/>
              </a:ext>
            </a:extLst>
          </p:cNvPr>
          <p:cNvSpPr txBox="1"/>
          <p:nvPr/>
        </p:nvSpPr>
        <p:spPr>
          <a:xfrm>
            <a:off x="10135385" y="4039047"/>
            <a:ext cx="1711433" cy="430887"/>
          </a:xfrm>
          <a:prstGeom prst="rect">
            <a:avLst/>
          </a:prstGeom>
          <a:noFill/>
        </p:spPr>
        <p:txBody>
          <a:bodyPr wrap="square" rtlCol="0">
            <a:spAutoFit/>
          </a:bodyPr>
          <a:lstStyle/>
          <a:p>
            <a:pPr algn="ctr" rtl="1"/>
            <a:r>
              <a:rPr lang="ar-KW"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حلول المدفوعات</a:t>
            </a:r>
            <a:endParaRPr lang="en-US" sz="11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algn="ctr" rtl="1"/>
            <a:r>
              <a:rPr lang="en-US" sz="1100" dirty="0">
                <a:solidFill>
                  <a:schemeClr val="tx2">
                    <a:lumMod val="50000"/>
                  </a:schemeClr>
                </a:solidFill>
                <a:ea typeface="HONOR Sans Arabic UI M" panose="00000200000000000000" pitchFamily="2" charset="-78"/>
                <a:cs typeface="HONOR Sans Arabic UI M" panose="00000200000000000000" pitchFamily="2" charset="-78"/>
              </a:rPr>
              <a:t>Payment Solutions</a:t>
            </a:r>
          </a:p>
        </p:txBody>
      </p:sp>
      <p:pic>
        <p:nvPicPr>
          <p:cNvPr id="33" name="Picture 32" descr="A white and black logo&#10;&#10;Description automatically generated">
            <a:extLst>
              <a:ext uri="{FF2B5EF4-FFF2-40B4-BE49-F238E27FC236}">
                <a16:creationId xmlns:a16="http://schemas.microsoft.com/office/drawing/2014/main" id="{5FFAFEC4-6E2C-D841-2EA1-6799DBBCF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10" y="1471729"/>
            <a:ext cx="544296" cy="510933"/>
          </a:xfrm>
          <a:prstGeom prst="rect">
            <a:avLst/>
          </a:prstGeom>
        </p:spPr>
      </p:pic>
      <p:sp>
        <p:nvSpPr>
          <p:cNvPr id="59" name="TextBox 58">
            <a:extLst>
              <a:ext uri="{FF2B5EF4-FFF2-40B4-BE49-F238E27FC236}">
                <a16:creationId xmlns:a16="http://schemas.microsoft.com/office/drawing/2014/main" id="{BCBEC9C6-D0A3-4037-ACC7-0CEDEB49A801}"/>
              </a:ext>
            </a:extLst>
          </p:cNvPr>
          <p:cNvSpPr txBox="1"/>
          <p:nvPr/>
        </p:nvSpPr>
        <p:spPr>
          <a:xfrm>
            <a:off x="6805300" y="4039047"/>
            <a:ext cx="2120043" cy="738664"/>
          </a:xfrm>
          <a:prstGeom prst="rect">
            <a:avLst/>
          </a:prstGeom>
          <a:noFill/>
        </p:spPr>
        <p:txBody>
          <a:bodyPr wrap="square" rtlCol="0">
            <a:spAutoFit/>
          </a:bodyPr>
          <a:lstStyle/>
          <a:p>
            <a:pPr algn="ctr" rtl="1"/>
            <a:r>
              <a:rPr lang="ar-KW"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تقديم الخدمات المتعلقة بدفع الأموال كالتحويلات الخارجية والمدفوعات الآنية </a:t>
            </a:r>
            <a:r>
              <a:rPr lang="en-US"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RTPs</a:t>
            </a:r>
            <a:r>
              <a:rPr lang="ar-KW"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 من خلال استخدام التقنيات المختلفة</a:t>
            </a:r>
            <a:endParaRPr lang="en-US" sz="105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p:txBody>
      </p:sp>
      <p:sp>
        <p:nvSpPr>
          <p:cNvPr id="61" name="TextBox 60">
            <a:extLst>
              <a:ext uri="{FF2B5EF4-FFF2-40B4-BE49-F238E27FC236}">
                <a16:creationId xmlns:a16="http://schemas.microsoft.com/office/drawing/2014/main" id="{38742A77-8A24-BA39-90C4-C2BF4A23A774}"/>
              </a:ext>
            </a:extLst>
          </p:cNvPr>
          <p:cNvSpPr txBox="1"/>
          <p:nvPr/>
        </p:nvSpPr>
        <p:spPr>
          <a:xfrm>
            <a:off x="7284054" y="5074298"/>
            <a:ext cx="3874655" cy="461665"/>
          </a:xfrm>
          <a:prstGeom prst="rect">
            <a:avLst/>
          </a:prstGeom>
          <a:noFill/>
        </p:spPr>
        <p:txBody>
          <a:bodyPr wrap="square" rtlCol="0">
            <a:spAutoFit/>
          </a:bodyPr>
          <a:lstStyle/>
          <a:p>
            <a:pPr algn="ctr" rtl="1"/>
            <a:r>
              <a:rPr lang="ar-KW" sz="1200" dirty="0">
                <a:cs typeface="mohammad bold art 1" pitchFamily="2" charset="-78"/>
              </a:rPr>
              <a:t>المسؤولية الرقابية</a:t>
            </a:r>
          </a:p>
          <a:p>
            <a:pPr algn="ctr" rtl="1"/>
            <a:r>
              <a:rPr lang="ar-KW" sz="1200" dirty="0">
                <a:solidFill>
                  <a:schemeClr val="tx2">
                    <a:lumMod val="60000"/>
                    <a:lumOff val="40000"/>
                  </a:schemeClr>
                </a:solidFill>
                <a:cs typeface="mohammad bold art 1" pitchFamily="2" charset="-78"/>
              </a:rPr>
              <a:t>البنوك المركزية</a:t>
            </a:r>
          </a:p>
        </p:txBody>
      </p:sp>
      <p:sp>
        <p:nvSpPr>
          <p:cNvPr id="64" name="TextBox 63">
            <a:extLst>
              <a:ext uri="{FF2B5EF4-FFF2-40B4-BE49-F238E27FC236}">
                <a16:creationId xmlns:a16="http://schemas.microsoft.com/office/drawing/2014/main" id="{FEDB7373-C065-4052-8ED4-6952C78D0DFA}"/>
              </a:ext>
            </a:extLst>
          </p:cNvPr>
          <p:cNvSpPr txBox="1"/>
          <p:nvPr/>
        </p:nvSpPr>
        <p:spPr>
          <a:xfrm>
            <a:off x="4028098" y="2210011"/>
            <a:ext cx="1483568" cy="461664"/>
          </a:xfrm>
          <a:prstGeom prst="rect">
            <a:avLst/>
          </a:prstGeom>
          <a:noFill/>
        </p:spPr>
        <p:txBody>
          <a:bodyPr wrap="square" rtlCol="0">
            <a:spAutoFit/>
          </a:bodyPr>
          <a:lstStyle/>
          <a:p>
            <a:pPr algn="ctr" rtl="1"/>
            <a:r>
              <a:rPr lang="ar-KW" sz="12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الأصول الافتراضية</a:t>
            </a:r>
            <a:endParaRPr lang="en-US" sz="12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algn="ctr" rtl="1"/>
            <a:r>
              <a:rPr lang="en-US" sz="1200" dirty="0">
                <a:solidFill>
                  <a:schemeClr val="tx2">
                    <a:lumMod val="50000"/>
                  </a:schemeClr>
                </a:solidFill>
                <a:ea typeface="HONOR Sans Arabic UI M" panose="00000200000000000000" pitchFamily="2" charset="-78"/>
                <a:cs typeface="HONOR Sans Arabic UI M" panose="00000200000000000000" pitchFamily="2" charset="-78"/>
              </a:rPr>
              <a:t>Virtual Assets</a:t>
            </a:r>
          </a:p>
        </p:txBody>
      </p:sp>
      <p:sp>
        <p:nvSpPr>
          <p:cNvPr id="66" name="TextBox 65">
            <a:extLst>
              <a:ext uri="{FF2B5EF4-FFF2-40B4-BE49-F238E27FC236}">
                <a16:creationId xmlns:a16="http://schemas.microsoft.com/office/drawing/2014/main" id="{EB915BC4-2AB7-0BA1-41CC-2368B23D77A8}"/>
              </a:ext>
            </a:extLst>
          </p:cNvPr>
          <p:cNvSpPr txBox="1"/>
          <p:nvPr/>
        </p:nvSpPr>
        <p:spPr>
          <a:xfrm>
            <a:off x="3725930" y="3736105"/>
            <a:ext cx="2327563" cy="707886"/>
          </a:xfrm>
          <a:prstGeom prst="rect">
            <a:avLst/>
          </a:prstGeom>
          <a:noFill/>
        </p:spPr>
        <p:txBody>
          <a:bodyPr wrap="square" rtlCol="0">
            <a:spAutoFit/>
          </a:bodyPr>
          <a:lstStyle/>
          <a:p>
            <a:pPr algn="ctr" rtl="1"/>
            <a:r>
              <a:rPr lang="ar-KW"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توفير منصات لتداول الأصول الافتراضية كالعملات المشفرة والرموز غير القابلة للاستبدال </a:t>
            </a:r>
            <a:r>
              <a:rPr lang="en-US" sz="1000" dirty="0">
                <a:solidFill>
                  <a:schemeClr val="tx2">
                    <a:lumMod val="50000"/>
                  </a:schemeClr>
                </a:solidFill>
                <a:ea typeface="HONOR Sans Arabic UI M" panose="00000200000000000000" pitchFamily="2" charset="-78"/>
                <a:cs typeface="mohammad bold art 1" pitchFamily="2" charset="-78"/>
              </a:rPr>
              <a:t>NFTs</a:t>
            </a:r>
            <a:r>
              <a:rPr lang="ar-KW"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 أو الخدمات المقترنة بتداول </a:t>
            </a:r>
            <a:r>
              <a:rPr lang="ar-KW" sz="1000" dirty="0">
                <a:solidFill>
                  <a:schemeClr val="tx2">
                    <a:lumMod val="50000"/>
                  </a:schemeClr>
                </a:solidFill>
                <a:cs typeface="mohammad bold art 1" pitchFamily="2" charset="-78"/>
              </a:rPr>
              <a:t>الأصول</a:t>
            </a:r>
            <a:r>
              <a:rPr lang="ar-KW"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 الافتراضية </a:t>
            </a:r>
            <a:endParaRPr lang="en-US"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p:txBody>
      </p:sp>
      <p:sp>
        <p:nvSpPr>
          <p:cNvPr id="69" name="TextBox 68">
            <a:extLst>
              <a:ext uri="{FF2B5EF4-FFF2-40B4-BE49-F238E27FC236}">
                <a16:creationId xmlns:a16="http://schemas.microsoft.com/office/drawing/2014/main" id="{B4D21407-B52A-EAFC-8E61-F5434CB20E44}"/>
              </a:ext>
            </a:extLst>
          </p:cNvPr>
          <p:cNvSpPr txBox="1"/>
          <p:nvPr/>
        </p:nvSpPr>
        <p:spPr>
          <a:xfrm>
            <a:off x="973609" y="2234179"/>
            <a:ext cx="1483568" cy="461665"/>
          </a:xfrm>
          <a:prstGeom prst="rect">
            <a:avLst/>
          </a:prstGeom>
          <a:noFill/>
        </p:spPr>
        <p:txBody>
          <a:bodyPr wrap="square" rtlCol="0">
            <a:spAutoFit/>
          </a:bodyPr>
          <a:lstStyle/>
          <a:p>
            <a:pPr algn="ctr" rtl="1"/>
            <a:r>
              <a:rPr lang="ar-KW" sz="12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إدارة الثروة التقنية</a:t>
            </a:r>
            <a:endParaRPr lang="en-US" sz="12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a:p>
            <a:pPr algn="ctr" rtl="1"/>
            <a:r>
              <a:rPr lang="en-US" sz="1200" dirty="0" err="1">
                <a:solidFill>
                  <a:schemeClr val="tx2">
                    <a:lumMod val="50000"/>
                  </a:schemeClr>
                </a:solidFill>
                <a:ea typeface="HONOR Sans Arabic UI M" panose="00000200000000000000" pitchFamily="2" charset="-78"/>
                <a:cs typeface="HONOR Sans Arabic UI M" panose="00000200000000000000" pitchFamily="2" charset="-78"/>
              </a:rPr>
              <a:t>Wealthtech</a:t>
            </a:r>
            <a:endParaRPr lang="en-US" sz="1200" dirty="0">
              <a:solidFill>
                <a:schemeClr val="tx2">
                  <a:lumMod val="50000"/>
                </a:schemeClr>
              </a:solidFill>
              <a:ea typeface="HONOR Sans Arabic UI M" panose="00000200000000000000" pitchFamily="2" charset="-78"/>
              <a:cs typeface="HONOR Sans Arabic UI M" panose="00000200000000000000" pitchFamily="2" charset="-78"/>
            </a:endParaRPr>
          </a:p>
        </p:txBody>
      </p:sp>
      <p:sp>
        <p:nvSpPr>
          <p:cNvPr id="71" name="TextBox 70">
            <a:extLst>
              <a:ext uri="{FF2B5EF4-FFF2-40B4-BE49-F238E27FC236}">
                <a16:creationId xmlns:a16="http://schemas.microsoft.com/office/drawing/2014/main" id="{B1AC2AF0-F92D-1C6B-D08C-72D842A1DA47}"/>
              </a:ext>
            </a:extLst>
          </p:cNvPr>
          <p:cNvSpPr txBox="1"/>
          <p:nvPr/>
        </p:nvSpPr>
        <p:spPr>
          <a:xfrm>
            <a:off x="636686" y="3774261"/>
            <a:ext cx="2084902" cy="861774"/>
          </a:xfrm>
          <a:prstGeom prst="rect">
            <a:avLst/>
          </a:prstGeom>
          <a:noFill/>
        </p:spPr>
        <p:txBody>
          <a:bodyPr wrap="square" rtlCol="0">
            <a:spAutoFit/>
          </a:bodyPr>
          <a:lstStyle/>
          <a:p>
            <a:pPr algn="ctr" rtl="1"/>
            <a:r>
              <a:rPr lang="ar-KW"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rPr>
              <a:t>تقديم الخدمات المتعلقة بإدارة الثروات كإدارة الأصول والاستشارات الاستثمارية وأدوات التحليل ومنصات التداول للعملاء من خلال استخدام التقنية</a:t>
            </a:r>
            <a:endParaRPr lang="en-US" sz="1000" dirty="0">
              <a:solidFill>
                <a:schemeClr val="tx2">
                  <a:lumMod val="50000"/>
                </a:schemeClr>
              </a:solidFill>
              <a:latin typeface="HONOR Sans Arabic UI M" panose="00000200000000000000" pitchFamily="2" charset="-78"/>
              <a:ea typeface="HONOR Sans Arabic UI M" panose="00000200000000000000" pitchFamily="2" charset="-78"/>
              <a:cs typeface="mohammad bold art 1" pitchFamily="2" charset="-78"/>
            </a:endParaRPr>
          </a:p>
        </p:txBody>
      </p:sp>
      <p:sp>
        <p:nvSpPr>
          <p:cNvPr id="72" name="TextBox 71">
            <a:extLst>
              <a:ext uri="{FF2B5EF4-FFF2-40B4-BE49-F238E27FC236}">
                <a16:creationId xmlns:a16="http://schemas.microsoft.com/office/drawing/2014/main" id="{33998FF8-418D-27A9-0EAA-D8556AFF6BC2}"/>
              </a:ext>
            </a:extLst>
          </p:cNvPr>
          <p:cNvSpPr txBox="1"/>
          <p:nvPr/>
        </p:nvSpPr>
        <p:spPr>
          <a:xfrm>
            <a:off x="4096950" y="5114759"/>
            <a:ext cx="1452029" cy="769441"/>
          </a:xfrm>
          <a:prstGeom prst="rect">
            <a:avLst/>
          </a:prstGeom>
          <a:noFill/>
        </p:spPr>
        <p:txBody>
          <a:bodyPr wrap="square" rtlCol="0">
            <a:spAutoFit/>
          </a:bodyPr>
          <a:lstStyle/>
          <a:p>
            <a:pPr algn="ctr" rtl="1"/>
            <a:r>
              <a:rPr lang="ar-KW" sz="1100" dirty="0">
                <a:cs typeface="mohammad bold art 1" pitchFamily="2" charset="-78"/>
              </a:rPr>
              <a:t>المسؤولية الرقابية</a:t>
            </a:r>
          </a:p>
          <a:p>
            <a:pPr algn="ctr" rtl="1"/>
            <a:r>
              <a:rPr lang="ar-KW" sz="1100" dirty="0">
                <a:solidFill>
                  <a:schemeClr val="tx2">
                    <a:lumMod val="60000"/>
                    <a:lumOff val="40000"/>
                  </a:schemeClr>
                </a:solidFill>
                <a:cs typeface="mohammad bold art 1" pitchFamily="2" charset="-78"/>
              </a:rPr>
              <a:t> مشتركة بين البنوك المركزية وهيئات أسواق المال</a:t>
            </a:r>
          </a:p>
        </p:txBody>
      </p:sp>
      <p:sp>
        <p:nvSpPr>
          <p:cNvPr id="73" name="TextBox 72">
            <a:extLst>
              <a:ext uri="{FF2B5EF4-FFF2-40B4-BE49-F238E27FC236}">
                <a16:creationId xmlns:a16="http://schemas.microsoft.com/office/drawing/2014/main" id="{E9B959FC-D85D-6E88-4766-F120D2BBFC69}"/>
              </a:ext>
            </a:extLst>
          </p:cNvPr>
          <p:cNvSpPr txBox="1"/>
          <p:nvPr/>
        </p:nvSpPr>
        <p:spPr>
          <a:xfrm>
            <a:off x="815481" y="5109085"/>
            <a:ext cx="1752598" cy="430887"/>
          </a:xfrm>
          <a:prstGeom prst="rect">
            <a:avLst/>
          </a:prstGeom>
          <a:noFill/>
        </p:spPr>
        <p:txBody>
          <a:bodyPr wrap="square" rtlCol="0">
            <a:spAutoFit/>
          </a:bodyPr>
          <a:lstStyle/>
          <a:p>
            <a:pPr algn="ctr" rtl="1"/>
            <a:r>
              <a:rPr lang="ar-KW" sz="1100" dirty="0">
                <a:cs typeface="mohammad bold art 1" pitchFamily="2" charset="-78"/>
              </a:rPr>
              <a:t>المسؤولية الرقابية</a:t>
            </a:r>
          </a:p>
          <a:p>
            <a:pPr algn="ctr" rtl="1"/>
            <a:r>
              <a:rPr lang="ar-KW" sz="1100" dirty="0">
                <a:solidFill>
                  <a:schemeClr val="tx2">
                    <a:lumMod val="60000"/>
                    <a:lumOff val="40000"/>
                  </a:schemeClr>
                </a:solidFill>
                <a:cs typeface="mohammad bold art 1" pitchFamily="2" charset="-78"/>
              </a:rPr>
              <a:t>هيئات أسواق المال</a:t>
            </a:r>
          </a:p>
        </p:txBody>
      </p:sp>
      <p:sp>
        <p:nvSpPr>
          <p:cNvPr id="74" name="Arrow: Right 73">
            <a:extLst>
              <a:ext uri="{FF2B5EF4-FFF2-40B4-BE49-F238E27FC236}">
                <a16:creationId xmlns:a16="http://schemas.microsoft.com/office/drawing/2014/main" id="{B84BAD7D-CD7F-50AF-9A12-3A67BCC4F2B0}"/>
              </a:ext>
            </a:extLst>
          </p:cNvPr>
          <p:cNvSpPr/>
          <p:nvPr/>
        </p:nvSpPr>
        <p:spPr>
          <a:xfrm>
            <a:off x="6562072" y="5195986"/>
            <a:ext cx="1898437"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BB89B090-A292-957D-0E00-4991949FFE91}"/>
              </a:ext>
            </a:extLst>
          </p:cNvPr>
          <p:cNvSpPr/>
          <p:nvPr/>
        </p:nvSpPr>
        <p:spPr>
          <a:xfrm flipH="1">
            <a:off x="9982253" y="5225374"/>
            <a:ext cx="1854147"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12B637D-E008-C3CB-D4F4-20F7CB9D92E2}"/>
              </a:ext>
            </a:extLst>
          </p:cNvPr>
          <p:cNvSpPr/>
          <p:nvPr/>
        </p:nvSpPr>
        <p:spPr>
          <a:xfrm>
            <a:off x="3946667" y="5194928"/>
            <a:ext cx="320315"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5B53B512-89E5-22B1-AB4B-B079A833670C}"/>
              </a:ext>
            </a:extLst>
          </p:cNvPr>
          <p:cNvSpPr/>
          <p:nvPr/>
        </p:nvSpPr>
        <p:spPr>
          <a:xfrm rot="10800000">
            <a:off x="5353572" y="5194928"/>
            <a:ext cx="320315"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2FEE50F3-2F22-C298-A5F1-1255B2E5588D}"/>
              </a:ext>
            </a:extLst>
          </p:cNvPr>
          <p:cNvSpPr/>
          <p:nvPr/>
        </p:nvSpPr>
        <p:spPr>
          <a:xfrm>
            <a:off x="815481" y="5193145"/>
            <a:ext cx="320315"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95667CDB-63F4-D8CC-95E8-780E6887627F}"/>
              </a:ext>
            </a:extLst>
          </p:cNvPr>
          <p:cNvSpPr/>
          <p:nvPr/>
        </p:nvSpPr>
        <p:spPr>
          <a:xfrm rot="10800000">
            <a:off x="2232259" y="5193411"/>
            <a:ext cx="320315" cy="109145"/>
          </a:xfrm>
          <a:prstGeom prst="rightArrow">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E7906B4D-EA59-DA4A-1DCF-9558B62711DE}"/>
              </a:ext>
            </a:extLst>
          </p:cNvPr>
          <p:cNvSpPr/>
          <p:nvPr/>
        </p:nvSpPr>
        <p:spPr>
          <a:xfrm>
            <a:off x="6387925" y="1801091"/>
            <a:ext cx="5448475" cy="3164056"/>
          </a:xfrm>
          <a:prstGeom prst="roundRect">
            <a:avLst/>
          </a:prstGeom>
          <a:noFill/>
          <a:ln w="9525" cap="flat" cmpd="sng" algn="ctr">
            <a:solidFill>
              <a:schemeClr val="accent5">
                <a:lumMod val="75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229521AA-6067-2F38-0655-2F2CB712CDC1}"/>
              </a:ext>
            </a:extLst>
          </p:cNvPr>
          <p:cNvSpPr/>
          <p:nvPr/>
        </p:nvSpPr>
        <p:spPr>
          <a:xfrm>
            <a:off x="3487821" y="1760555"/>
            <a:ext cx="2608179" cy="3164056"/>
          </a:xfrm>
          <a:prstGeom prst="roundRect">
            <a:avLst/>
          </a:prstGeom>
          <a:noFill/>
          <a:ln w="9525" cap="flat" cmpd="sng" algn="ctr">
            <a:solidFill>
              <a:schemeClr val="accent1">
                <a:lumMod val="40000"/>
                <a:lumOff val="60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4AA47C6B-0156-8CEB-0862-4E13083AFC76}"/>
              </a:ext>
            </a:extLst>
          </p:cNvPr>
          <p:cNvSpPr/>
          <p:nvPr/>
        </p:nvSpPr>
        <p:spPr>
          <a:xfrm>
            <a:off x="411303" y="1726001"/>
            <a:ext cx="2608179" cy="3164056"/>
          </a:xfrm>
          <a:prstGeom prst="roundRect">
            <a:avLst/>
          </a:prstGeom>
          <a:noFill/>
          <a:ln w="9525"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86" name="Picture 85" descr="A black background with a black square&#10;&#10;Description automatically generated with medium confidence">
            <a:extLst>
              <a:ext uri="{FF2B5EF4-FFF2-40B4-BE49-F238E27FC236}">
                <a16:creationId xmlns:a16="http://schemas.microsoft.com/office/drawing/2014/main" id="{81EDDBE8-D5C2-3E8B-655D-90FBE658E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1816" y="3844698"/>
            <a:ext cx="875472" cy="875472"/>
          </a:xfrm>
          <a:prstGeom prst="rect">
            <a:avLst/>
          </a:prstGeom>
        </p:spPr>
      </p:pic>
      <p:pic>
        <p:nvPicPr>
          <p:cNvPr id="88" name="Picture 87" descr="A black background with a black square&#10;&#10;Description automatically generated with medium confidence">
            <a:extLst>
              <a:ext uri="{FF2B5EF4-FFF2-40B4-BE49-F238E27FC236}">
                <a16:creationId xmlns:a16="http://schemas.microsoft.com/office/drawing/2014/main" id="{5E820181-8892-3F43-909A-F460E8A2E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0133" y="2963131"/>
            <a:ext cx="632182" cy="632182"/>
          </a:xfrm>
          <a:prstGeom prst="rect">
            <a:avLst/>
          </a:prstGeom>
        </p:spPr>
      </p:pic>
      <p:pic>
        <p:nvPicPr>
          <p:cNvPr id="90" name="Picture 89" descr="A black background with a black square&#10;&#10;Description automatically generated with medium confidence">
            <a:extLst>
              <a:ext uri="{FF2B5EF4-FFF2-40B4-BE49-F238E27FC236}">
                <a16:creationId xmlns:a16="http://schemas.microsoft.com/office/drawing/2014/main" id="{E49A5D01-4149-7EB1-B918-5E7F1E94C4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391" y="2066020"/>
            <a:ext cx="632182" cy="632182"/>
          </a:xfrm>
          <a:prstGeom prst="rect">
            <a:avLst/>
          </a:prstGeom>
        </p:spPr>
      </p:pic>
      <p:pic>
        <p:nvPicPr>
          <p:cNvPr id="94" name="Picture 93" descr="A black background with a black square&#10;&#10;Description automatically generated with medium confidence">
            <a:extLst>
              <a:ext uri="{FF2B5EF4-FFF2-40B4-BE49-F238E27FC236}">
                <a16:creationId xmlns:a16="http://schemas.microsoft.com/office/drawing/2014/main" id="{609533F5-DD96-77EE-C669-E826E21EE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3840" y="2858958"/>
            <a:ext cx="707886" cy="707886"/>
          </a:xfrm>
          <a:prstGeom prst="rect">
            <a:avLst/>
          </a:prstGeom>
        </p:spPr>
      </p:pic>
      <p:pic>
        <p:nvPicPr>
          <p:cNvPr id="98" name="Picture 97" descr="A black background with a black square&#10;&#10;Description automatically generated with medium confidence">
            <a:extLst>
              <a:ext uri="{FF2B5EF4-FFF2-40B4-BE49-F238E27FC236}">
                <a16:creationId xmlns:a16="http://schemas.microsoft.com/office/drawing/2014/main" id="{16B60E23-837B-BEE0-79B9-E738D047AF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9043" y="2920876"/>
            <a:ext cx="812698" cy="812698"/>
          </a:xfrm>
          <a:prstGeom prst="rect">
            <a:avLst/>
          </a:prstGeom>
        </p:spPr>
      </p:pic>
    </p:spTree>
    <p:extLst>
      <p:ext uri="{BB962C8B-B14F-4D97-AF65-F5344CB8AC3E}">
        <p14:creationId xmlns:p14="http://schemas.microsoft.com/office/powerpoint/2010/main" val="14113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black background with a black square&#10;&#10;Description automatically generated with medium confidence">
            <a:extLst>
              <a:ext uri="{FF2B5EF4-FFF2-40B4-BE49-F238E27FC236}">
                <a16:creationId xmlns:a16="http://schemas.microsoft.com/office/drawing/2014/main" id="{D6E7BFB3-D457-4C85-E21B-05FA45EAB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977" y="675844"/>
            <a:ext cx="704875" cy="704875"/>
          </a:xfrm>
          <a:prstGeom prst="rect">
            <a:avLst/>
          </a:prstGeom>
        </p:spPr>
      </p:pic>
      <p:sp>
        <p:nvSpPr>
          <p:cNvPr id="17" name="Rectangle 16">
            <a:extLst>
              <a:ext uri="{FF2B5EF4-FFF2-40B4-BE49-F238E27FC236}">
                <a16:creationId xmlns:a16="http://schemas.microsoft.com/office/drawing/2014/main" id="{7BFBFC28-3ACC-9AA9-0F9C-44BFB9744FF8}"/>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399" y="6325002"/>
            <a:ext cx="482121" cy="307777"/>
          </a:xfrm>
          <a:prstGeom prst="rect">
            <a:avLst/>
          </a:prstGeom>
          <a:noFill/>
        </p:spPr>
        <p:txBody>
          <a:bodyPr wrap="square" rtlCol="0">
            <a:spAutoFit/>
          </a:bodyPr>
          <a:lstStyle/>
          <a:p>
            <a:r>
              <a:rPr lang="ar-KW" sz="1400" dirty="0">
                <a:solidFill>
                  <a:schemeClr val="bg1"/>
                </a:solidFill>
              </a:rPr>
              <a:t>13</a:t>
            </a:r>
            <a:endParaRPr lang="en-US" sz="1400" dirty="0">
              <a:solidFill>
                <a:schemeClr val="bg1"/>
              </a:solidFill>
            </a:endParaRP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صناعة التقنيات المالية: الوضع الراهن والمستقبلي</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5D7A34-C0E8-FF36-9B98-B72EEFFA04B3}"/>
              </a:ext>
            </a:extLst>
          </p:cNvPr>
          <p:cNvSpPr txBox="1"/>
          <p:nvPr/>
        </p:nvSpPr>
        <p:spPr>
          <a:xfrm>
            <a:off x="3793780" y="6325002"/>
            <a:ext cx="3760764" cy="261610"/>
          </a:xfrm>
          <a:prstGeom prst="rect">
            <a:avLst/>
          </a:prstGeom>
          <a:noFill/>
        </p:spPr>
        <p:txBody>
          <a:bodyPr wrap="square" rtlCol="0">
            <a:spAutoFit/>
          </a:bodyPr>
          <a:lstStyle/>
          <a:p>
            <a:pPr algn="r" rtl="1"/>
            <a:r>
              <a:rPr lang="ar-KW" sz="1050" dirty="0">
                <a:cs typeface="mohammad bold art 1" pitchFamily="2" charset="-78"/>
              </a:rPr>
              <a:t>المصدر: </a:t>
            </a:r>
            <a:r>
              <a:rPr lang="en-US" sz="1050" dirty="0">
                <a:cs typeface="mohammad bold art 1" pitchFamily="2" charset="-78"/>
              </a:rPr>
              <a:t>Boston Consulting Group</a:t>
            </a:r>
          </a:p>
        </p:txBody>
      </p:sp>
      <p:pic>
        <p:nvPicPr>
          <p:cNvPr id="9" name="Content Placeholder 24" descr="A graph of financial revenue&#10;&#10;Description automatically generated">
            <a:extLst>
              <a:ext uri="{FF2B5EF4-FFF2-40B4-BE49-F238E27FC236}">
                <a16:creationId xmlns:a16="http://schemas.microsoft.com/office/drawing/2014/main" id="{CD940699-5D56-225C-20D3-61A4F0310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800" y="1571564"/>
            <a:ext cx="6377744" cy="4706335"/>
          </a:xfrm>
          <a:prstGeom prst="rect">
            <a:avLst/>
          </a:prstGeom>
          <a:ln>
            <a:solidFill>
              <a:schemeClr val="tx1">
                <a:lumMod val="50000"/>
                <a:lumOff val="50000"/>
              </a:schemeClr>
            </a:solidFill>
          </a:ln>
        </p:spPr>
      </p:pic>
      <p:sp>
        <p:nvSpPr>
          <p:cNvPr id="7" name="Rectangle 6">
            <a:extLst>
              <a:ext uri="{FF2B5EF4-FFF2-40B4-BE49-F238E27FC236}">
                <a16:creationId xmlns:a16="http://schemas.microsoft.com/office/drawing/2014/main" id="{DADFCA2A-D6EC-50A0-E817-FE15036BC818}"/>
              </a:ext>
            </a:extLst>
          </p:cNvPr>
          <p:cNvSpPr/>
          <p:nvPr/>
        </p:nvSpPr>
        <p:spPr>
          <a:xfrm>
            <a:off x="8405012" y="1869553"/>
            <a:ext cx="3672447" cy="2677383"/>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7BECA86-7A45-3D75-28FC-ED56C958C799}"/>
              </a:ext>
            </a:extLst>
          </p:cNvPr>
          <p:cNvSpPr/>
          <p:nvPr/>
        </p:nvSpPr>
        <p:spPr>
          <a:xfrm rot="8074975">
            <a:off x="11704252" y="4260810"/>
            <a:ext cx="594825" cy="303525"/>
          </a:xfrm>
          <a:prstGeom prst="triangle">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DF0A39CB-343D-5435-3AB4-3FAFF9E2E6E1}"/>
              </a:ext>
            </a:extLst>
          </p:cNvPr>
          <p:cNvSpPr/>
          <p:nvPr/>
        </p:nvSpPr>
        <p:spPr>
          <a:xfrm rot="18832008">
            <a:off x="11476849" y="4064606"/>
            <a:ext cx="594825" cy="303525"/>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1">
            <a:extLst>
              <a:ext uri="{FF2B5EF4-FFF2-40B4-BE49-F238E27FC236}">
                <a16:creationId xmlns:a16="http://schemas.microsoft.com/office/drawing/2014/main" id="{4409F289-A46A-4710-4748-2677BDE1AC7E}"/>
              </a:ext>
            </a:extLst>
          </p:cNvPr>
          <p:cNvSpPr txBox="1">
            <a:spLocks/>
          </p:cNvSpPr>
          <p:nvPr/>
        </p:nvSpPr>
        <p:spPr>
          <a:xfrm>
            <a:off x="8384648" y="2010771"/>
            <a:ext cx="3530262" cy="2536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ar-KW" sz="1400" dirty="0">
                <a:solidFill>
                  <a:schemeClr val="tx2">
                    <a:lumMod val="75000"/>
                  </a:schemeClr>
                </a:solidFill>
                <a:effectLst/>
                <a:latin typeface="HONOR Sans Arabic UI M" panose="00000200000000000000"/>
                <a:ea typeface="Aptos" panose="020B0004020202020204" pitchFamily="34" charset="0"/>
                <a:cs typeface="mohammad bold art 1" pitchFamily="2" charset="-78"/>
              </a:rPr>
              <a:t>يتوقع أن يصل حجم سوق التقنيات المالية العالمي في العام 2030 إلى 1.5 تريليون دولار أمريكي</a:t>
            </a:r>
          </a:p>
          <a:p>
            <a:pPr algn="r" rtl="1">
              <a:lnSpc>
                <a:spcPct val="100000"/>
              </a:lnSpc>
            </a:pPr>
            <a:r>
              <a:rPr lang="ar-KW" sz="1400" dirty="0">
                <a:solidFill>
                  <a:schemeClr val="tx2">
                    <a:lumMod val="75000"/>
                  </a:schemeClr>
                </a:solidFill>
                <a:effectLst/>
                <a:latin typeface="HONOR Sans Arabic UI M" panose="00000200000000000000"/>
                <a:ea typeface="Aptos" panose="020B0004020202020204" pitchFamily="34" charset="0"/>
                <a:cs typeface="mohammad bold art 1" pitchFamily="2" charset="-78"/>
              </a:rPr>
              <a:t>يتوقع أن ترتفع إيرادات صناعة التقنيات المالية في منطقة الشرق الأوسط ثلاثة أضعاف إلى 4 مليار دولار أمريكي بحلول العام 2025 مقارنة بإيرادات القطاع في العام 2022 التي بلغت 1.5 مليار دولار أمريكي</a:t>
            </a:r>
            <a:endParaRPr lang="en-US" sz="1400" dirty="0">
              <a:solidFill>
                <a:schemeClr val="tx2">
                  <a:lumMod val="75000"/>
                </a:schemeClr>
              </a:solidFill>
              <a:latin typeface="HONOR Sans Arabic UI M" panose="00000200000000000000" pitchFamily="2" charset="-78"/>
              <a:ea typeface="HONOR Sans Arabic UI M" panose="00000200000000000000" pitchFamily="2" charset="-78"/>
              <a:cs typeface="mohammad bold art 1" pitchFamily="2" charset="-78"/>
            </a:endParaRPr>
          </a:p>
        </p:txBody>
      </p:sp>
    </p:spTree>
    <p:extLst>
      <p:ext uri="{BB962C8B-B14F-4D97-AF65-F5344CB8AC3E}">
        <p14:creationId xmlns:p14="http://schemas.microsoft.com/office/powerpoint/2010/main" val="406949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953E509-2CEC-BD56-C48D-464EBC71127B}"/>
              </a:ext>
            </a:extLst>
          </p:cNvPr>
          <p:cNvSpPr/>
          <p:nvPr/>
        </p:nvSpPr>
        <p:spPr>
          <a:xfrm>
            <a:off x="7623685" y="2387784"/>
            <a:ext cx="4165347" cy="2775340"/>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60" name="Picture 59" descr="A black background with a black square&#10;&#10;Description automatically generated with medium confidence">
            <a:extLst>
              <a:ext uri="{FF2B5EF4-FFF2-40B4-BE49-F238E27FC236}">
                <a16:creationId xmlns:a16="http://schemas.microsoft.com/office/drawing/2014/main" id="{D6E7BFB3-D457-4C85-E21B-05FA45EAB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977" y="675844"/>
            <a:ext cx="704875" cy="704875"/>
          </a:xfrm>
          <a:prstGeom prst="rect">
            <a:avLst/>
          </a:prstGeom>
        </p:spPr>
      </p:pic>
      <p:sp>
        <p:nvSpPr>
          <p:cNvPr id="17" name="Rectangle 16">
            <a:extLst>
              <a:ext uri="{FF2B5EF4-FFF2-40B4-BE49-F238E27FC236}">
                <a16:creationId xmlns:a16="http://schemas.microsoft.com/office/drawing/2014/main" id="{7BFBFC28-3ACC-9AA9-0F9C-44BFB9744FF8}"/>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399" y="6325002"/>
            <a:ext cx="482121" cy="307777"/>
          </a:xfrm>
          <a:prstGeom prst="rect">
            <a:avLst/>
          </a:prstGeom>
          <a:noFill/>
        </p:spPr>
        <p:txBody>
          <a:bodyPr wrap="square" rtlCol="0">
            <a:spAutoFit/>
          </a:bodyPr>
          <a:lstStyle/>
          <a:p>
            <a:r>
              <a:rPr lang="ar-KW" sz="1400" dirty="0">
                <a:solidFill>
                  <a:schemeClr val="bg1"/>
                </a:solidFill>
              </a:rPr>
              <a:t>14</a:t>
            </a:r>
            <a:endParaRPr lang="en-US" sz="1400" dirty="0">
              <a:solidFill>
                <a:schemeClr val="bg1"/>
              </a:solidFill>
            </a:endParaRP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صناعة التقنيات المالية: الوضع الراهن والمستقبلي</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5D7A34-C0E8-FF36-9B98-B72EEFFA04B3}"/>
              </a:ext>
            </a:extLst>
          </p:cNvPr>
          <p:cNvSpPr txBox="1"/>
          <p:nvPr/>
        </p:nvSpPr>
        <p:spPr>
          <a:xfrm>
            <a:off x="3836401" y="5618268"/>
            <a:ext cx="3760764" cy="261610"/>
          </a:xfrm>
          <a:prstGeom prst="rect">
            <a:avLst/>
          </a:prstGeom>
          <a:noFill/>
        </p:spPr>
        <p:txBody>
          <a:bodyPr wrap="square" rtlCol="0">
            <a:spAutoFit/>
          </a:bodyPr>
          <a:lstStyle/>
          <a:p>
            <a:pPr algn="r" rtl="1"/>
            <a:r>
              <a:rPr lang="ar-KW" sz="1050" dirty="0">
                <a:cs typeface="mohammad bold art 1" pitchFamily="2" charset="-78"/>
              </a:rPr>
              <a:t>المصدر: </a:t>
            </a:r>
            <a:r>
              <a:rPr lang="en-US" sz="1050" dirty="0">
                <a:cs typeface="mohammad bold art 1" pitchFamily="2" charset="-78"/>
              </a:rPr>
              <a:t>Boston Consulting Group</a:t>
            </a:r>
          </a:p>
        </p:txBody>
      </p:sp>
      <p:pic>
        <p:nvPicPr>
          <p:cNvPr id="14" name="Picture 13" descr="A screenshot of a graph&#10;&#10;Description automatically generated">
            <a:extLst>
              <a:ext uri="{FF2B5EF4-FFF2-40B4-BE49-F238E27FC236}">
                <a16:creationId xmlns:a16="http://schemas.microsoft.com/office/drawing/2014/main" id="{C52E66F4-1B01-F797-2652-CD132E501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43" y="2054228"/>
            <a:ext cx="7348316" cy="3510671"/>
          </a:xfrm>
          <a:prstGeom prst="rect">
            <a:avLst/>
          </a:prstGeom>
          <a:ln>
            <a:solidFill>
              <a:schemeClr val="tx1"/>
            </a:solidFill>
          </a:ln>
        </p:spPr>
      </p:pic>
      <p:sp>
        <p:nvSpPr>
          <p:cNvPr id="19" name="TextBox 18">
            <a:extLst>
              <a:ext uri="{FF2B5EF4-FFF2-40B4-BE49-F238E27FC236}">
                <a16:creationId xmlns:a16="http://schemas.microsoft.com/office/drawing/2014/main" id="{229C2BD7-E5F8-8E6E-D5D1-B535C20646BD}"/>
              </a:ext>
            </a:extLst>
          </p:cNvPr>
          <p:cNvSpPr txBox="1"/>
          <p:nvPr/>
        </p:nvSpPr>
        <p:spPr>
          <a:xfrm>
            <a:off x="7715295" y="2387785"/>
            <a:ext cx="3982126" cy="2215991"/>
          </a:xfrm>
          <a:prstGeom prst="rect">
            <a:avLst/>
          </a:prstGeom>
          <a:noFill/>
        </p:spPr>
        <p:txBody>
          <a:bodyPr wrap="square" rtlCol="0">
            <a:spAutoFit/>
          </a:bodyPr>
          <a:lstStyle/>
          <a:p>
            <a:pPr algn="r" rtl="1"/>
            <a:endParaRPr lang="ar-KW" sz="1200" dirty="0">
              <a:solidFill>
                <a:schemeClr val="tx2">
                  <a:lumMod val="75000"/>
                </a:schemeClr>
              </a:solidFill>
              <a:effectLst/>
              <a:latin typeface="HONOR Sans Arabic UI M" panose="00000200000000000000"/>
              <a:ea typeface="Aptos" panose="020B0004020202020204" pitchFamily="34" charset="0"/>
              <a:cs typeface="mohammad bold art 1" pitchFamily="2" charset="-78"/>
            </a:endParaRPr>
          </a:p>
          <a:p>
            <a:pPr marL="171450" indent="-171450" algn="r" rtl="1">
              <a:buFont typeface="Arial" panose="020B0604020202020204" pitchFamily="34" charset="0"/>
              <a:buChar char="•"/>
            </a:pPr>
            <a:r>
              <a:rPr lang="ar-KW" sz="1400" dirty="0">
                <a:solidFill>
                  <a:schemeClr val="tx2">
                    <a:lumMod val="75000"/>
                  </a:schemeClr>
                </a:solidFill>
                <a:effectLst/>
                <a:latin typeface="HONOR Sans Arabic UI M" panose="00000200000000000000"/>
                <a:ea typeface="Aptos" panose="020B0004020202020204" pitchFamily="34" charset="0"/>
                <a:cs typeface="mohammad bold art 1" pitchFamily="2" charset="-78"/>
              </a:rPr>
              <a:t>يدعم نمو الصناعة بشكل أساسي قطاع المدفوعات – الذي يشكل نسبة 40% من إجمالي إيرادات الصناعة – تليه قطاعات التمويل والتأمين وإدارة الثروات بشكل متتابع.</a:t>
            </a:r>
          </a:p>
          <a:p>
            <a:pPr marL="171450" indent="-171450" algn="r" rtl="1">
              <a:buFont typeface="Arial" panose="020B0604020202020204" pitchFamily="34" charset="0"/>
              <a:buChar char="•"/>
            </a:pPr>
            <a:endParaRPr lang="ar-KW" sz="1400" dirty="0">
              <a:solidFill>
                <a:schemeClr val="tx2">
                  <a:lumMod val="75000"/>
                </a:schemeClr>
              </a:solidFill>
              <a:effectLst/>
              <a:latin typeface="HONOR Sans Arabic UI M" panose="00000200000000000000"/>
              <a:ea typeface="Aptos" panose="020B0004020202020204" pitchFamily="34" charset="0"/>
              <a:cs typeface="mohammad bold art 1" pitchFamily="2" charset="-78"/>
            </a:endParaRPr>
          </a:p>
          <a:p>
            <a:pPr marL="171450" indent="-171450" algn="r" rtl="1">
              <a:buFont typeface="Arial" panose="020B0604020202020204" pitchFamily="34" charset="0"/>
              <a:buChar char="•"/>
            </a:pPr>
            <a:r>
              <a:rPr lang="ar-KW" sz="1400" dirty="0">
                <a:solidFill>
                  <a:schemeClr val="tx2">
                    <a:lumMod val="75000"/>
                  </a:schemeClr>
                </a:solidFill>
                <a:effectLst/>
                <a:latin typeface="HONOR Sans Arabic UI M" panose="00000200000000000000"/>
                <a:ea typeface="Aptos" panose="020B0004020202020204" pitchFamily="34" charset="0"/>
                <a:cs typeface="mohammad bold art 1" pitchFamily="2" charset="-78"/>
              </a:rPr>
              <a:t>يتوقع أن تنمو إيرادات قطاع المدفوعات بنسبة 420% في حلول العام 2030 مقارنة في العام 2021، ويتوقع كذلك نمو إيرادات قطاع إدارة الثروات بنسبة 263% لذات الفترة</a:t>
            </a:r>
            <a:endParaRPr lang="en-US" sz="1400" dirty="0">
              <a:solidFill>
                <a:schemeClr val="tx2">
                  <a:lumMod val="75000"/>
                </a:schemeClr>
              </a:solidFill>
            </a:endParaRPr>
          </a:p>
        </p:txBody>
      </p:sp>
      <p:sp>
        <p:nvSpPr>
          <p:cNvPr id="22" name="Isosceles Triangle 21">
            <a:extLst>
              <a:ext uri="{FF2B5EF4-FFF2-40B4-BE49-F238E27FC236}">
                <a16:creationId xmlns:a16="http://schemas.microsoft.com/office/drawing/2014/main" id="{D0649BA6-F131-3F4F-F13D-8CD19D6BF713}"/>
              </a:ext>
            </a:extLst>
          </p:cNvPr>
          <p:cNvSpPr/>
          <p:nvPr/>
        </p:nvSpPr>
        <p:spPr>
          <a:xfrm rot="8136381">
            <a:off x="11406892" y="4891264"/>
            <a:ext cx="581061" cy="281174"/>
          </a:xfrm>
          <a:prstGeom prst="triangle">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B75F30FB-0900-8D11-74EA-C4A53CC8DDFD}"/>
              </a:ext>
            </a:extLst>
          </p:cNvPr>
          <p:cNvSpPr/>
          <p:nvPr/>
        </p:nvSpPr>
        <p:spPr>
          <a:xfrm rot="18893414">
            <a:off x="11179331" y="4695102"/>
            <a:ext cx="581061" cy="281174"/>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3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2724727" y="3424578"/>
            <a:ext cx="5374253"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727358" y="6291805"/>
            <a:ext cx="464642" cy="307777"/>
          </a:xfrm>
          <a:prstGeom prst="rect">
            <a:avLst/>
          </a:prstGeom>
          <a:noFill/>
        </p:spPr>
        <p:txBody>
          <a:bodyPr wrap="square" rtlCol="0">
            <a:spAutoFit/>
          </a:bodyPr>
          <a:lstStyle/>
          <a:p>
            <a:r>
              <a:rPr lang="ar-KW" sz="1400" dirty="0">
                <a:solidFill>
                  <a:schemeClr val="bg1"/>
                </a:solidFill>
              </a:rPr>
              <a:t>15</a:t>
            </a:r>
            <a:endParaRPr lang="en-US" sz="1400" dirty="0">
              <a:solidFill>
                <a:schemeClr val="bg1"/>
              </a:solidFill>
            </a:endParaRP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41A6B3-1B57-D627-EA4A-14FC6BA3D3D9}"/>
              </a:ext>
            </a:extLst>
          </p:cNvPr>
          <p:cNvSpPr txBox="1"/>
          <p:nvPr/>
        </p:nvSpPr>
        <p:spPr>
          <a:xfrm>
            <a:off x="2724727" y="3589744"/>
            <a:ext cx="4515417"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تنظيم هيئة أسواق المال لخدمات التقنيات المالية</a:t>
            </a:r>
          </a:p>
        </p:txBody>
      </p:sp>
      <p:sp>
        <p:nvSpPr>
          <p:cNvPr id="4" name="Rectangle 3">
            <a:extLst>
              <a:ext uri="{FF2B5EF4-FFF2-40B4-BE49-F238E27FC236}">
                <a16:creationId xmlns:a16="http://schemas.microsoft.com/office/drawing/2014/main" id="{9B299CFD-E0C1-7B84-02EC-C98EB97575ED}"/>
              </a:ext>
            </a:extLst>
          </p:cNvPr>
          <p:cNvSpPr/>
          <p:nvPr/>
        </p:nvSpPr>
        <p:spPr>
          <a:xfrm>
            <a:off x="7349873" y="3554216"/>
            <a:ext cx="473373" cy="430839"/>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EF1306-52FC-0EA5-0460-CE5C3D6BC410}"/>
              </a:ext>
            </a:extLst>
          </p:cNvPr>
          <p:cNvSpPr txBox="1"/>
          <p:nvPr/>
        </p:nvSpPr>
        <p:spPr>
          <a:xfrm>
            <a:off x="7356253" y="3584969"/>
            <a:ext cx="470045" cy="369332"/>
          </a:xfrm>
          <a:prstGeom prst="rect">
            <a:avLst/>
          </a:prstGeom>
          <a:noFill/>
        </p:spPr>
        <p:txBody>
          <a:bodyPr wrap="square" rtlCol="0">
            <a:spAutoFit/>
          </a:bodyPr>
          <a:lstStyle/>
          <a:p>
            <a:pPr algn="ctr"/>
            <a:r>
              <a:rPr lang="ar-KW" dirty="0">
                <a:solidFill>
                  <a:schemeClr val="bg1"/>
                </a:solidFill>
                <a:latin typeface="Yu Gothic Light" panose="020B0300000000000000" pitchFamily="34" charset="-128"/>
                <a:ea typeface="Yu Gothic Light" panose="020B0300000000000000" pitchFamily="34" charset="-128"/>
              </a:rPr>
              <a:t>4</a:t>
            </a:r>
            <a:endParaRPr lang="en-US" dirty="0">
              <a:solidFill>
                <a:schemeClr val="bg1"/>
              </a:solidFill>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38555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0F3C1F-908C-FB1A-E8BA-03A6190F8C4B}"/>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D1F12-6E2D-6E0F-E3DA-52A7C6CBC4E8}"/>
              </a:ext>
            </a:extLst>
          </p:cNvPr>
          <p:cNvSpPr>
            <a:spLocks noGrp="1"/>
          </p:cNvSpPr>
          <p:nvPr>
            <p:ph type="title"/>
          </p:nvPr>
        </p:nvSpPr>
        <p:spPr>
          <a:xfrm>
            <a:off x="967313" y="749215"/>
            <a:ext cx="9647372" cy="583580"/>
          </a:xfrm>
        </p:spPr>
        <p:txBody>
          <a:bodyPr>
            <a:noAutofit/>
          </a:bodyPr>
          <a:lstStyle/>
          <a:p>
            <a:pPr algn="justLow" rtl="1"/>
            <a:r>
              <a:rPr lang="ar-KW" sz="1800" dirty="0">
                <a:solidFill>
                  <a:schemeClr val="tx2">
                    <a:lumMod val="50000"/>
                  </a:schemeClr>
                </a:solidFill>
                <a:cs typeface="mohammad bold art 1" pitchFamily="2" charset="-78"/>
              </a:rPr>
              <a:t>تنظيم الهيئة لخدمات التقنيات المالية المتعلقة بأنشطة الأوراق المالية</a:t>
            </a:r>
          </a:p>
        </p:txBody>
      </p:sp>
      <p:pic>
        <p:nvPicPr>
          <p:cNvPr id="8" name="Picture 7">
            <a:extLst>
              <a:ext uri="{FF2B5EF4-FFF2-40B4-BE49-F238E27FC236}">
                <a16:creationId xmlns:a16="http://schemas.microsoft.com/office/drawing/2014/main" id="{AE1DBE5C-084C-9DBA-8C54-C00C724D9C91}"/>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0" y="6276945"/>
            <a:ext cx="1439880" cy="581055"/>
          </a:xfrm>
          <a:prstGeom prst="rect">
            <a:avLst/>
          </a:prstGeom>
          <a:ln>
            <a:noFill/>
          </a:ln>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3B357ABE-7AD7-4F6B-9809-C5122D0812E9}"/>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5" name="Picture 4" descr="Blockchain with solid fill">
            <a:extLst>
              <a:ext uri="{FF2B5EF4-FFF2-40B4-BE49-F238E27FC236}">
                <a16:creationId xmlns:a16="http://schemas.microsoft.com/office/drawing/2014/main" id="{58FC2531-FE73-9763-55A3-17DD98B4BA6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02024" y="743463"/>
            <a:ext cx="528782" cy="528782"/>
          </a:xfrm>
          <a:prstGeom prst="rect">
            <a:avLst/>
          </a:prstGeom>
        </p:spPr>
      </p:pic>
      <p:sp>
        <p:nvSpPr>
          <p:cNvPr id="14" name="Diagonal Stripe 13">
            <a:extLst>
              <a:ext uri="{FF2B5EF4-FFF2-40B4-BE49-F238E27FC236}">
                <a16:creationId xmlns:a16="http://schemas.microsoft.com/office/drawing/2014/main" id="{B441E8C5-DFDF-B9CD-0C16-1FAF3A9BA3E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9C23128-CF0B-12AB-64B1-A128C6B7FECA}"/>
              </a:ext>
            </a:extLst>
          </p:cNvPr>
          <p:cNvSpPr txBox="1"/>
          <p:nvPr/>
        </p:nvSpPr>
        <p:spPr>
          <a:xfrm>
            <a:off x="11836400" y="6325002"/>
            <a:ext cx="473494" cy="307777"/>
          </a:xfrm>
          <a:prstGeom prst="rect">
            <a:avLst/>
          </a:prstGeom>
          <a:noFill/>
        </p:spPr>
        <p:txBody>
          <a:bodyPr wrap="square" rtlCol="0">
            <a:spAutoFit/>
          </a:bodyPr>
          <a:lstStyle/>
          <a:p>
            <a:r>
              <a:rPr lang="ar-KW" sz="1400" dirty="0">
                <a:solidFill>
                  <a:schemeClr val="bg1"/>
                </a:solidFill>
              </a:rPr>
              <a:t>16</a:t>
            </a:r>
            <a:endParaRPr lang="en-US" sz="1400" dirty="0">
              <a:solidFill>
                <a:schemeClr val="bg1"/>
              </a:solidFill>
            </a:endParaRPr>
          </a:p>
        </p:txBody>
      </p:sp>
      <p:sp>
        <p:nvSpPr>
          <p:cNvPr id="4" name="Flowchart: Data 3">
            <a:extLst>
              <a:ext uri="{FF2B5EF4-FFF2-40B4-BE49-F238E27FC236}">
                <a16:creationId xmlns:a16="http://schemas.microsoft.com/office/drawing/2014/main" id="{36C0428E-9388-F83F-15B8-35F7A008C053}"/>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C3F2B1E1-C245-94BB-8153-3EF95C15674E}"/>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6D437FC1-3577-0243-9F1B-6EE1A436DAC9}"/>
              </a:ext>
            </a:extLst>
          </p:cNvPr>
          <p:cNvGrpSpPr/>
          <p:nvPr/>
        </p:nvGrpSpPr>
        <p:grpSpPr>
          <a:xfrm>
            <a:off x="3289940" y="1495537"/>
            <a:ext cx="5876166" cy="4991528"/>
            <a:chOff x="6945618" y="2716878"/>
            <a:chExt cx="4259439" cy="3432615"/>
          </a:xfrm>
        </p:grpSpPr>
        <p:sp>
          <p:nvSpPr>
            <p:cNvPr id="41" name="Freeform 154">
              <a:extLst>
                <a:ext uri="{FF2B5EF4-FFF2-40B4-BE49-F238E27FC236}">
                  <a16:creationId xmlns:a16="http://schemas.microsoft.com/office/drawing/2014/main" id="{272C5C18-825D-1BD1-9518-07A2F72F8AF3}"/>
                </a:ext>
                <a:ext uri="{C183D7F6-B498-43B3-948B-1728B52AA6E4}">
                  <adec:decorative xmlns:adec="http://schemas.microsoft.com/office/drawing/2017/decorative" val="1"/>
                </a:ext>
              </a:extLst>
            </p:cNvPr>
            <p:cNvSpPr>
              <a:spLocks/>
            </p:cNvSpPr>
            <p:nvPr/>
          </p:nvSpPr>
          <p:spPr bwMode="auto">
            <a:xfrm rot="19490871">
              <a:off x="8818032" y="2716878"/>
              <a:ext cx="1161479" cy="1186374"/>
            </a:xfrm>
            <a:custGeom>
              <a:avLst/>
              <a:gdLst>
                <a:gd name="T0" fmla="*/ 56 w 248"/>
                <a:gd name="T1" fmla="*/ 245 h 245"/>
                <a:gd name="T2" fmla="*/ 0 w 248"/>
                <a:gd name="T3" fmla="*/ 175 h 245"/>
                <a:gd name="T4" fmla="*/ 96 w 248"/>
                <a:gd name="T5" fmla="*/ 0 h 245"/>
                <a:gd name="T6" fmla="*/ 248 w 248"/>
                <a:gd name="T7" fmla="*/ 188 h 245"/>
                <a:gd name="T8" fmla="*/ 56 w 248"/>
                <a:gd name="T9" fmla="*/ 245 h 245"/>
              </a:gdLst>
              <a:ahLst/>
              <a:cxnLst>
                <a:cxn ang="0">
                  <a:pos x="T0" y="T1"/>
                </a:cxn>
                <a:cxn ang="0">
                  <a:pos x="T2" y="T3"/>
                </a:cxn>
                <a:cxn ang="0">
                  <a:pos x="T4" y="T5"/>
                </a:cxn>
                <a:cxn ang="0">
                  <a:pos x="T6" y="T7"/>
                </a:cxn>
                <a:cxn ang="0">
                  <a:pos x="T8" y="T9"/>
                </a:cxn>
              </a:cxnLst>
              <a:rect l="0" t="0" r="r" b="b"/>
              <a:pathLst>
                <a:path w="248" h="245">
                  <a:moveTo>
                    <a:pt x="56" y="245"/>
                  </a:moveTo>
                  <a:cubicBezTo>
                    <a:pt x="48" y="215"/>
                    <a:pt x="28" y="190"/>
                    <a:pt x="0" y="175"/>
                  </a:cubicBezTo>
                  <a:cubicBezTo>
                    <a:pt x="96" y="0"/>
                    <a:pt x="96" y="0"/>
                    <a:pt x="96" y="0"/>
                  </a:cubicBezTo>
                  <a:cubicBezTo>
                    <a:pt x="170" y="40"/>
                    <a:pt x="224" y="107"/>
                    <a:pt x="248" y="188"/>
                  </a:cubicBezTo>
                  <a:lnTo>
                    <a:pt x="56" y="245"/>
                  </a:lnTo>
                  <a:close/>
                </a:path>
              </a:pathLst>
            </a:custGeom>
            <a:solidFill>
              <a:srgbClr val="94A4BA"/>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a:extLst>
                <a:ext uri="{FF2B5EF4-FFF2-40B4-BE49-F238E27FC236}">
                  <a16:creationId xmlns:a16="http://schemas.microsoft.com/office/drawing/2014/main" id="{68D5EC1D-82A8-5A1D-6A95-31D034AB41F0}"/>
                </a:ext>
              </a:extLst>
            </p:cNvPr>
            <p:cNvGrpSpPr/>
            <p:nvPr/>
          </p:nvGrpSpPr>
          <p:grpSpPr>
            <a:xfrm>
              <a:off x="6945618" y="2971110"/>
              <a:ext cx="4259439" cy="3178383"/>
              <a:chOff x="7700954" y="2997072"/>
              <a:chExt cx="3597640" cy="2760997"/>
            </a:xfrm>
          </p:grpSpPr>
          <p:sp>
            <p:nvSpPr>
              <p:cNvPr id="43" name="Freeform 155">
                <a:extLst>
                  <a:ext uri="{FF2B5EF4-FFF2-40B4-BE49-F238E27FC236}">
                    <a16:creationId xmlns:a16="http://schemas.microsoft.com/office/drawing/2014/main" id="{41C913C6-DE12-281C-F805-0BB93A9F3AA3}"/>
                  </a:ext>
                  <a:ext uri="{C183D7F6-B498-43B3-948B-1728B52AA6E4}">
                    <adec:decorative xmlns:adec="http://schemas.microsoft.com/office/drawing/2017/decorative" val="1"/>
                  </a:ext>
                </a:extLst>
              </p:cNvPr>
              <p:cNvSpPr>
                <a:spLocks/>
              </p:cNvSpPr>
              <p:nvPr/>
            </p:nvSpPr>
            <p:spPr bwMode="auto">
              <a:xfrm rot="19490871">
                <a:off x="8496537" y="3069508"/>
                <a:ext cx="976485" cy="889077"/>
              </a:xfrm>
              <a:custGeom>
                <a:avLst/>
                <a:gdLst>
                  <a:gd name="T0" fmla="*/ 152 w 209"/>
                  <a:gd name="T1" fmla="*/ 148 h 148"/>
                  <a:gd name="T2" fmla="*/ 34 w 209"/>
                  <a:gd name="T3" fmla="*/ 136 h 148"/>
                  <a:gd name="T4" fmla="*/ 0 w 209"/>
                  <a:gd name="T5" fmla="*/ 20 h 148"/>
                  <a:gd name="T6" fmla="*/ 209 w 209"/>
                  <a:gd name="T7" fmla="*/ 43 h 148"/>
                  <a:gd name="T8" fmla="*/ 152 w 209"/>
                  <a:gd name="T9" fmla="*/ 148 h 148"/>
                </a:gdLst>
                <a:ahLst/>
                <a:cxnLst>
                  <a:cxn ang="0">
                    <a:pos x="T0" y="T1"/>
                  </a:cxn>
                  <a:cxn ang="0">
                    <a:pos x="T2" y="T3"/>
                  </a:cxn>
                  <a:cxn ang="0">
                    <a:pos x="T4" y="T5"/>
                  </a:cxn>
                  <a:cxn ang="0">
                    <a:pos x="T6" y="T7"/>
                  </a:cxn>
                  <a:cxn ang="0">
                    <a:pos x="T8" y="T9"/>
                  </a:cxn>
                </a:cxnLst>
                <a:rect l="0" t="0" r="r" b="b"/>
                <a:pathLst>
                  <a:path w="209" h="148">
                    <a:moveTo>
                      <a:pt x="152" y="148"/>
                    </a:moveTo>
                    <a:cubicBezTo>
                      <a:pt x="116" y="128"/>
                      <a:pt x="73" y="124"/>
                      <a:pt x="34" y="136"/>
                    </a:cubicBezTo>
                    <a:cubicBezTo>
                      <a:pt x="0" y="20"/>
                      <a:pt x="0" y="20"/>
                      <a:pt x="0" y="20"/>
                    </a:cubicBezTo>
                    <a:cubicBezTo>
                      <a:pt x="70" y="0"/>
                      <a:pt x="145" y="8"/>
                      <a:pt x="209" y="43"/>
                    </a:cubicBezTo>
                    <a:lnTo>
                      <a:pt x="152" y="148"/>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56">
                <a:extLst>
                  <a:ext uri="{FF2B5EF4-FFF2-40B4-BE49-F238E27FC236}">
                    <a16:creationId xmlns:a16="http://schemas.microsoft.com/office/drawing/2014/main" id="{24A8395F-0E5D-C4F6-A5CD-BF8273D3FB0D}"/>
                  </a:ext>
                  <a:ext uri="{C183D7F6-B498-43B3-948B-1728B52AA6E4}">
                    <adec:decorative xmlns:adec="http://schemas.microsoft.com/office/drawing/2017/decorative" val="1"/>
                  </a:ext>
                </a:extLst>
              </p:cNvPr>
              <p:cNvSpPr>
                <a:spLocks/>
              </p:cNvSpPr>
              <p:nvPr/>
            </p:nvSpPr>
            <p:spPr bwMode="auto">
              <a:xfrm rot="19490871">
                <a:off x="7700954" y="3605319"/>
                <a:ext cx="1095912" cy="1133108"/>
              </a:xfrm>
              <a:custGeom>
                <a:avLst/>
                <a:gdLst>
                  <a:gd name="T0" fmla="*/ 158 w 234"/>
                  <a:gd name="T1" fmla="*/ 234 h 234"/>
                  <a:gd name="T2" fmla="*/ 0 w 234"/>
                  <a:gd name="T3" fmla="*/ 148 h 234"/>
                  <a:gd name="T4" fmla="*/ 183 w 234"/>
                  <a:gd name="T5" fmla="*/ 0 h 234"/>
                  <a:gd name="T6" fmla="*/ 234 w 234"/>
                  <a:gd name="T7" fmla="*/ 173 h 234"/>
                  <a:gd name="T8" fmla="*/ 158 w 234"/>
                  <a:gd name="T9" fmla="*/ 234 h 234"/>
                </a:gdLst>
                <a:ahLst/>
                <a:cxnLst>
                  <a:cxn ang="0">
                    <a:pos x="T0" y="T1"/>
                  </a:cxn>
                  <a:cxn ang="0">
                    <a:pos x="T2" y="T3"/>
                  </a:cxn>
                  <a:cxn ang="0">
                    <a:pos x="T4" y="T5"/>
                  </a:cxn>
                  <a:cxn ang="0">
                    <a:pos x="T6" y="T7"/>
                  </a:cxn>
                  <a:cxn ang="0">
                    <a:pos x="T8" y="T9"/>
                  </a:cxn>
                </a:cxnLst>
                <a:rect l="0" t="0" r="r" b="b"/>
                <a:pathLst>
                  <a:path w="234" h="234">
                    <a:moveTo>
                      <a:pt x="158" y="234"/>
                    </a:moveTo>
                    <a:cubicBezTo>
                      <a:pt x="0" y="148"/>
                      <a:pt x="0" y="148"/>
                      <a:pt x="0" y="148"/>
                    </a:cubicBezTo>
                    <a:cubicBezTo>
                      <a:pt x="39" y="76"/>
                      <a:pt x="104" y="24"/>
                      <a:pt x="183" y="0"/>
                    </a:cubicBezTo>
                    <a:cubicBezTo>
                      <a:pt x="234" y="173"/>
                      <a:pt x="234" y="173"/>
                      <a:pt x="234" y="173"/>
                    </a:cubicBezTo>
                    <a:cubicBezTo>
                      <a:pt x="201" y="183"/>
                      <a:pt x="175" y="204"/>
                      <a:pt x="158" y="234"/>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57">
                <a:extLst>
                  <a:ext uri="{FF2B5EF4-FFF2-40B4-BE49-F238E27FC236}">
                    <a16:creationId xmlns:a16="http://schemas.microsoft.com/office/drawing/2014/main" id="{EB39A8E3-9C1A-99F1-B9CD-C30C97A64260}"/>
                  </a:ext>
                  <a:ext uri="{C183D7F6-B498-43B3-948B-1728B52AA6E4}">
                    <adec:decorative xmlns:adec="http://schemas.microsoft.com/office/drawing/2017/decorative" val="1"/>
                  </a:ext>
                </a:extLst>
              </p:cNvPr>
              <p:cNvSpPr>
                <a:spLocks/>
              </p:cNvSpPr>
              <p:nvPr/>
            </p:nvSpPr>
            <p:spPr bwMode="auto">
              <a:xfrm rot="19490871">
                <a:off x="9984119" y="3478535"/>
                <a:ext cx="782125" cy="1048366"/>
              </a:xfrm>
              <a:custGeom>
                <a:avLst/>
                <a:gdLst>
                  <a:gd name="T0" fmla="*/ 123 w 167"/>
                  <a:gd name="T1" fmla="*/ 217 h 217"/>
                  <a:gd name="T2" fmla="*/ 0 w 167"/>
                  <a:gd name="T3" fmla="*/ 150 h 217"/>
                  <a:gd name="T4" fmla="*/ 12 w 167"/>
                  <a:gd name="T5" fmla="*/ 40 h 217"/>
                  <a:gd name="T6" fmla="*/ 146 w 167"/>
                  <a:gd name="T7" fmla="*/ 0 h 217"/>
                  <a:gd name="T8" fmla="*/ 123 w 167"/>
                  <a:gd name="T9" fmla="*/ 217 h 217"/>
                </a:gdLst>
                <a:ahLst/>
                <a:cxnLst>
                  <a:cxn ang="0">
                    <a:pos x="T0" y="T1"/>
                  </a:cxn>
                  <a:cxn ang="0">
                    <a:pos x="T2" y="T3"/>
                  </a:cxn>
                  <a:cxn ang="0">
                    <a:pos x="T4" y="T5"/>
                  </a:cxn>
                  <a:cxn ang="0">
                    <a:pos x="T6" y="T7"/>
                  </a:cxn>
                  <a:cxn ang="0">
                    <a:pos x="T8" y="T9"/>
                  </a:cxn>
                </a:cxnLst>
                <a:rect l="0" t="0" r="r" b="b"/>
                <a:pathLst>
                  <a:path w="167" h="217">
                    <a:moveTo>
                      <a:pt x="123" y="217"/>
                    </a:moveTo>
                    <a:cubicBezTo>
                      <a:pt x="0" y="150"/>
                      <a:pt x="0" y="150"/>
                      <a:pt x="0" y="150"/>
                    </a:cubicBezTo>
                    <a:cubicBezTo>
                      <a:pt x="18" y="116"/>
                      <a:pt x="23" y="77"/>
                      <a:pt x="12" y="40"/>
                    </a:cubicBezTo>
                    <a:cubicBezTo>
                      <a:pt x="146" y="0"/>
                      <a:pt x="146" y="0"/>
                      <a:pt x="146" y="0"/>
                    </a:cubicBezTo>
                    <a:cubicBezTo>
                      <a:pt x="167" y="73"/>
                      <a:pt x="159" y="150"/>
                      <a:pt x="123" y="217"/>
                    </a:cubicBezTo>
                    <a:close/>
                  </a:path>
                </a:pathLst>
              </a:custGeom>
              <a:solidFill>
                <a:srgbClr val="C0C9D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58">
                <a:extLst>
                  <a:ext uri="{FF2B5EF4-FFF2-40B4-BE49-F238E27FC236}">
                    <a16:creationId xmlns:a16="http://schemas.microsoft.com/office/drawing/2014/main" id="{907F7482-6A79-C395-DB6B-53AAFCABC556}"/>
                  </a:ext>
                  <a:ext uri="{C183D7F6-B498-43B3-948B-1728B52AA6E4}">
                    <adec:decorative xmlns:adec="http://schemas.microsoft.com/office/drawing/2017/decorative" val="1"/>
                  </a:ext>
                </a:extLst>
              </p:cNvPr>
              <p:cNvSpPr>
                <a:spLocks/>
              </p:cNvSpPr>
              <p:nvPr/>
            </p:nvSpPr>
            <p:spPr bwMode="auto">
              <a:xfrm rot="19091127">
                <a:off x="7921410" y="4395047"/>
                <a:ext cx="1058445" cy="1363022"/>
              </a:xfrm>
              <a:custGeom>
                <a:avLst/>
                <a:gdLst>
                  <a:gd name="T0" fmla="*/ 24 w 226"/>
                  <a:gd name="T1" fmla="*/ 241 h 241"/>
                  <a:gd name="T2" fmla="*/ 50 w 226"/>
                  <a:gd name="T3" fmla="*/ 0 h 241"/>
                  <a:gd name="T4" fmla="*/ 226 w 226"/>
                  <a:gd name="T5" fmla="*/ 96 h 241"/>
                  <a:gd name="T6" fmla="*/ 216 w 226"/>
                  <a:gd name="T7" fmla="*/ 184 h 241"/>
                  <a:gd name="T8" fmla="*/ 24 w 226"/>
                  <a:gd name="T9" fmla="*/ 241 h 241"/>
                </a:gdLst>
                <a:ahLst/>
                <a:cxnLst>
                  <a:cxn ang="0">
                    <a:pos x="T0" y="T1"/>
                  </a:cxn>
                  <a:cxn ang="0">
                    <a:pos x="T2" y="T3"/>
                  </a:cxn>
                  <a:cxn ang="0">
                    <a:pos x="T4" y="T5"/>
                  </a:cxn>
                  <a:cxn ang="0">
                    <a:pos x="T6" y="T7"/>
                  </a:cxn>
                  <a:cxn ang="0">
                    <a:pos x="T8" y="T9"/>
                  </a:cxn>
                </a:cxnLst>
                <a:rect l="0" t="0" r="r" b="b"/>
                <a:pathLst>
                  <a:path w="226" h="241">
                    <a:moveTo>
                      <a:pt x="24" y="241"/>
                    </a:moveTo>
                    <a:cubicBezTo>
                      <a:pt x="0" y="160"/>
                      <a:pt x="10" y="74"/>
                      <a:pt x="50" y="0"/>
                    </a:cubicBezTo>
                    <a:cubicBezTo>
                      <a:pt x="226" y="96"/>
                      <a:pt x="226" y="96"/>
                      <a:pt x="226" y="96"/>
                    </a:cubicBezTo>
                    <a:cubicBezTo>
                      <a:pt x="211" y="123"/>
                      <a:pt x="207" y="154"/>
                      <a:pt x="216" y="184"/>
                    </a:cubicBezTo>
                    <a:lnTo>
                      <a:pt x="24" y="241"/>
                    </a:lnTo>
                    <a:close/>
                  </a:path>
                </a:pathLst>
              </a:custGeom>
              <a:solidFill>
                <a:srgbClr val="EFF1F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61">
                <a:extLst>
                  <a:ext uri="{FF2B5EF4-FFF2-40B4-BE49-F238E27FC236}">
                    <a16:creationId xmlns:a16="http://schemas.microsoft.com/office/drawing/2014/main" id="{B5638E96-DAB3-AD8E-A0D2-0BF64C709B13}"/>
                  </a:ext>
                  <a:ext uri="{C183D7F6-B498-43B3-948B-1728B52AA6E4}">
                    <adec:decorative xmlns:adec="http://schemas.microsoft.com/office/drawing/2017/decorative" val="1"/>
                  </a:ext>
                </a:extLst>
              </p:cNvPr>
              <p:cNvSpPr>
                <a:spLocks/>
              </p:cNvSpPr>
              <p:nvPr/>
            </p:nvSpPr>
            <p:spPr bwMode="auto">
              <a:xfrm rot="19490871">
                <a:off x="10151165" y="4199850"/>
                <a:ext cx="1147429" cy="1200901"/>
              </a:xfrm>
              <a:custGeom>
                <a:avLst/>
                <a:gdLst>
                  <a:gd name="T0" fmla="*/ 57 w 245"/>
                  <a:gd name="T1" fmla="*/ 248 h 248"/>
                  <a:gd name="T2" fmla="*/ 0 w 245"/>
                  <a:gd name="T3" fmla="*/ 56 h 248"/>
                  <a:gd name="T4" fmla="*/ 69 w 245"/>
                  <a:gd name="T5" fmla="*/ 0 h 248"/>
                  <a:gd name="T6" fmla="*/ 245 w 245"/>
                  <a:gd name="T7" fmla="*/ 96 h 248"/>
                  <a:gd name="T8" fmla="*/ 57 w 245"/>
                  <a:gd name="T9" fmla="*/ 248 h 248"/>
                </a:gdLst>
                <a:ahLst/>
                <a:cxnLst>
                  <a:cxn ang="0">
                    <a:pos x="T0" y="T1"/>
                  </a:cxn>
                  <a:cxn ang="0">
                    <a:pos x="T2" y="T3"/>
                  </a:cxn>
                  <a:cxn ang="0">
                    <a:pos x="T4" y="T5"/>
                  </a:cxn>
                  <a:cxn ang="0">
                    <a:pos x="T6" y="T7"/>
                  </a:cxn>
                  <a:cxn ang="0">
                    <a:pos x="T8" y="T9"/>
                  </a:cxn>
                </a:cxnLst>
                <a:rect l="0" t="0" r="r" b="b"/>
                <a:pathLst>
                  <a:path w="245" h="248">
                    <a:moveTo>
                      <a:pt x="57" y="248"/>
                    </a:moveTo>
                    <a:cubicBezTo>
                      <a:pt x="0" y="56"/>
                      <a:pt x="0" y="56"/>
                      <a:pt x="0" y="56"/>
                    </a:cubicBezTo>
                    <a:cubicBezTo>
                      <a:pt x="30" y="47"/>
                      <a:pt x="54" y="28"/>
                      <a:pt x="69" y="0"/>
                    </a:cubicBezTo>
                    <a:cubicBezTo>
                      <a:pt x="245" y="96"/>
                      <a:pt x="245" y="96"/>
                      <a:pt x="245" y="96"/>
                    </a:cubicBezTo>
                    <a:cubicBezTo>
                      <a:pt x="204" y="170"/>
                      <a:pt x="138" y="224"/>
                      <a:pt x="57" y="248"/>
                    </a:cubicBezTo>
                    <a:close/>
                  </a:path>
                </a:pathLst>
              </a:custGeom>
              <a:solidFill>
                <a:srgbClr val="DEE3EA"/>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3" name="Picture 52" descr="A black background with a black square&#10;&#10;Description automatically generated with medium confidence">
                <a:extLst>
                  <a:ext uri="{FF2B5EF4-FFF2-40B4-BE49-F238E27FC236}">
                    <a16:creationId xmlns:a16="http://schemas.microsoft.com/office/drawing/2014/main" id="{93652308-F397-CD82-4E58-1534DB28C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282" y="4717052"/>
                <a:ext cx="334054" cy="334054"/>
              </a:xfrm>
              <a:prstGeom prst="rect">
                <a:avLst/>
              </a:prstGeom>
            </p:spPr>
          </p:pic>
          <p:pic>
            <p:nvPicPr>
              <p:cNvPr id="57" name="Picture 56" descr="A white line drawing of a house and a drop of money&#10;&#10;Description automatically generated">
                <a:extLst>
                  <a:ext uri="{FF2B5EF4-FFF2-40B4-BE49-F238E27FC236}">
                    <a16:creationId xmlns:a16="http://schemas.microsoft.com/office/drawing/2014/main" id="{F2DCFCA8-D43F-50C7-D7A1-18C6C262F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8319" y="3212458"/>
                <a:ext cx="333015" cy="333015"/>
              </a:xfrm>
              <a:prstGeom prst="rect">
                <a:avLst/>
              </a:prstGeom>
            </p:spPr>
          </p:pic>
          <p:pic>
            <p:nvPicPr>
              <p:cNvPr id="58" name="Picture 57" descr="A black and white image of a hand and a dollar sign&#10;&#10;Description automatically generated">
                <a:extLst>
                  <a:ext uri="{FF2B5EF4-FFF2-40B4-BE49-F238E27FC236}">
                    <a16:creationId xmlns:a16="http://schemas.microsoft.com/office/drawing/2014/main" id="{EECBEBAE-407E-0354-62D6-5895A3502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4968" y="2997072"/>
                <a:ext cx="406801" cy="406802"/>
              </a:xfrm>
              <a:prstGeom prst="rect">
                <a:avLst/>
              </a:prstGeom>
            </p:spPr>
          </p:pic>
        </p:grpSp>
      </p:grpSp>
      <p:sp>
        <p:nvSpPr>
          <p:cNvPr id="68" name="TextBox 67">
            <a:extLst>
              <a:ext uri="{FF2B5EF4-FFF2-40B4-BE49-F238E27FC236}">
                <a16:creationId xmlns:a16="http://schemas.microsoft.com/office/drawing/2014/main" id="{C7B6222F-B985-B826-D27E-832F8E1D267D}"/>
              </a:ext>
            </a:extLst>
          </p:cNvPr>
          <p:cNvSpPr txBox="1"/>
          <p:nvPr/>
        </p:nvSpPr>
        <p:spPr>
          <a:xfrm>
            <a:off x="5088457" y="4327300"/>
            <a:ext cx="2098517" cy="646331"/>
          </a:xfrm>
          <a:prstGeom prst="rect">
            <a:avLst/>
          </a:prstGeom>
          <a:noFill/>
        </p:spPr>
        <p:txBody>
          <a:bodyPr wrap="square" rtlCol="0">
            <a:spAutoFit/>
          </a:bodyPr>
          <a:lstStyle/>
          <a:p>
            <a:pPr algn="ctr" rtl="1"/>
            <a:r>
              <a:rPr lang="ar-KW" sz="1200" dirty="0">
                <a:solidFill>
                  <a:schemeClr val="tx2">
                    <a:lumMod val="75000"/>
                  </a:schemeClr>
                </a:solidFill>
                <a:latin typeface="GE SS Two Bold" panose="020A0503020102020204" pitchFamily="18" charset="-78"/>
                <a:ea typeface="GE SS Two Bold" panose="020A0503020102020204" pitchFamily="18" charset="-78"/>
                <a:cs typeface="mohammad bold art 1" pitchFamily="2" charset="-78"/>
              </a:rPr>
              <a:t>أهداف الهيئة لتنظيم خدمات التقنيات المالية المتعلقة بأنشطة الأوراق المالية</a:t>
            </a:r>
            <a:endParaRPr lang="en-US" sz="1200" dirty="0">
              <a:solidFill>
                <a:schemeClr val="tx2">
                  <a:lumMod val="75000"/>
                </a:schemeClr>
              </a:solidFill>
              <a:latin typeface="GE SS Two Bold" panose="020A0503020102020204" pitchFamily="18" charset="-78"/>
              <a:ea typeface="GE SS Two Bold" panose="020A0503020102020204" pitchFamily="18" charset="-78"/>
              <a:cs typeface="mohammad bold art 1" pitchFamily="2" charset="-78"/>
            </a:endParaRPr>
          </a:p>
        </p:txBody>
      </p:sp>
      <p:sp>
        <p:nvSpPr>
          <p:cNvPr id="69" name="TextBox 68">
            <a:extLst>
              <a:ext uri="{FF2B5EF4-FFF2-40B4-BE49-F238E27FC236}">
                <a16:creationId xmlns:a16="http://schemas.microsoft.com/office/drawing/2014/main" id="{F9570617-31FD-F6D5-581F-6E4383114506}"/>
              </a:ext>
            </a:extLst>
          </p:cNvPr>
          <p:cNvSpPr txBox="1"/>
          <p:nvPr/>
        </p:nvSpPr>
        <p:spPr>
          <a:xfrm>
            <a:off x="3586751" y="3733817"/>
            <a:ext cx="1302250" cy="507832"/>
          </a:xfrm>
          <a:prstGeom prst="rect">
            <a:avLst/>
          </a:prstGeom>
          <a:noFill/>
        </p:spPr>
        <p:txBody>
          <a:bodyPr wrap="square" rtlCol="0">
            <a:spAutoFit/>
          </a:bodyPr>
          <a:lstStyle/>
          <a:p>
            <a:pPr algn="ctr" defTabSz="444500" rtl="1">
              <a:spcBef>
                <a:spcPct val="0"/>
              </a:spcBef>
              <a:spcAft>
                <a:spcPct val="35000"/>
              </a:spcAft>
            </a:pPr>
            <a:r>
              <a:rPr lang="ar-KW" sz="900" dirty="0">
                <a:solidFill>
                  <a:schemeClr val="bg1"/>
                </a:solidFill>
                <a:latin typeface="GE SS Two Bold" panose="020A0503020102020204" pitchFamily="18" charset="-78"/>
                <a:ea typeface="GE SS Two Bold" panose="020A0503020102020204" pitchFamily="18" charset="-78"/>
                <a:cs typeface="mohammad bold art 1" pitchFamily="2" charset="-78"/>
              </a:rPr>
              <a:t>زيادة وعي وثقافة الجمهور في الجوانب المالية والاستثمارية</a:t>
            </a:r>
            <a:endParaRPr lang="en-US" sz="900" dirty="0">
              <a:solidFill>
                <a:schemeClr val="bg1"/>
              </a:solidFill>
              <a:latin typeface="GE SS Two Bold" panose="020A0503020102020204" pitchFamily="18" charset="-78"/>
              <a:ea typeface="GE SS Two Bold" panose="020A0503020102020204" pitchFamily="18" charset="-78"/>
              <a:cs typeface="mohammad bold art 1" pitchFamily="2" charset="-78"/>
            </a:endParaRPr>
          </a:p>
        </p:txBody>
      </p:sp>
      <p:sp>
        <p:nvSpPr>
          <p:cNvPr id="70" name="TextBox 69">
            <a:extLst>
              <a:ext uri="{FF2B5EF4-FFF2-40B4-BE49-F238E27FC236}">
                <a16:creationId xmlns:a16="http://schemas.microsoft.com/office/drawing/2014/main" id="{BEEC85EF-5F2F-8506-E11D-3B990ECFFA4E}"/>
              </a:ext>
            </a:extLst>
          </p:cNvPr>
          <p:cNvSpPr txBox="1"/>
          <p:nvPr/>
        </p:nvSpPr>
        <p:spPr>
          <a:xfrm>
            <a:off x="3723332" y="5271455"/>
            <a:ext cx="1739419" cy="507832"/>
          </a:xfrm>
          <a:prstGeom prst="rect">
            <a:avLst/>
          </a:prstGeom>
          <a:noFill/>
        </p:spPr>
        <p:txBody>
          <a:bodyPr wrap="square" rtlCol="0">
            <a:spAutoFit/>
          </a:bodyPr>
          <a:lstStyle/>
          <a:p>
            <a:pPr algn="ctr" defTabSz="444500" rtl="1">
              <a:spcBef>
                <a:spcPct val="0"/>
              </a:spcBef>
              <a:spcAft>
                <a:spcPct val="35000"/>
              </a:spcAft>
            </a:pPr>
            <a:r>
              <a:rPr lang="ar-KW" sz="900" dirty="0">
                <a:solidFill>
                  <a:schemeClr val="tx2"/>
                </a:solidFill>
                <a:latin typeface="GE SS Two Bold" panose="020A0503020102020204" pitchFamily="18" charset="-78"/>
                <a:ea typeface="GE SS Two Bold" panose="020A0503020102020204" pitchFamily="18" charset="-78"/>
                <a:cs typeface="mohammad bold art 1" pitchFamily="2" charset="-78"/>
              </a:rPr>
              <a:t>تحقيق الشمول المالي وتنويع الاقتصاد  الوطني وتوفير خدمات مالية لشريحة أوسع من المجتمع</a:t>
            </a:r>
            <a:endParaRPr lang="en-US" sz="900" dirty="0">
              <a:solidFill>
                <a:schemeClr val="tx2"/>
              </a:solidFill>
              <a:latin typeface="GE SS Two Bold" panose="020A0503020102020204" pitchFamily="18" charset="-78"/>
              <a:ea typeface="GE SS Two Bold" panose="020A0503020102020204" pitchFamily="18" charset="-78"/>
              <a:cs typeface="mohammad bold art 1" pitchFamily="2" charset="-78"/>
            </a:endParaRPr>
          </a:p>
        </p:txBody>
      </p:sp>
      <p:pic>
        <p:nvPicPr>
          <p:cNvPr id="72" name="Picture 71">
            <a:extLst>
              <a:ext uri="{FF2B5EF4-FFF2-40B4-BE49-F238E27FC236}">
                <a16:creationId xmlns:a16="http://schemas.microsoft.com/office/drawing/2014/main" id="{F6CACE14-DFD5-487B-9091-3891E3DC6E4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694520" y="3409986"/>
            <a:ext cx="768400" cy="768402"/>
          </a:xfrm>
          <a:prstGeom prst="rect">
            <a:avLst/>
          </a:prstGeom>
        </p:spPr>
      </p:pic>
      <p:sp>
        <p:nvSpPr>
          <p:cNvPr id="73" name="TextBox 72">
            <a:extLst>
              <a:ext uri="{FF2B5EF4-FFF2-40B4-BE49-F238E27FC236}">
                <a16:creationId xmlns:a16="http://schemas.microsoft.com/office/drawing/2014/main" id="{192DC05E-0FFF-84DD-7D1D-AE706CBDC920}"/>
              </a:ext>
            </a:extLst>
          </p:cNvPr>
          <p:cNvSpPr txBox="1"/>
          <p:nvPr/>
        </p:nvSpPr>
        <p:spPr>
          <a:xfrm>
            <a:off x="7186974" y="3294424"/>
            <a:ext cx="1196251" cy="784830"/>
          </a:xfrm>
          <a:prstGeom prst="rect">
            <a:avLst/>
          </a:prstGeom>
          <a:noFill/>
        </p:spPr>
        <p:txBody>
          <a:bodyPr wrap="square" rtlCol="0">
            <a:spAutoFit/>
          </a:bodyPr>
          <a:lstStyle/>
          <a:p>
            <a:pPr algn="ctr" rtl="1"/>
            <a:r>
              <a:rPr lang="ar-KW" sz="900" dirty="0">
                <a:solidFill>
                  <a:schemeClr val="tx2">
                    <a:lumMod val="50000"/>
                  </a:schemeClr>
                </a:solidFill>
                <a:cs typeface="mohammad bold art 1" pitchFamily="2" charset="-78"/>
              </a:rPr>
              <a:t>توفير إطار تنظيمي متكامل للتقنيات المالية وفق أفضل التطبيقات والممارسات العالمية</a:t>
            </a:r>
            <a:endParaRPr lang="en-US" sz="900" dirty="0">
              <a:solidFill>
                <a:schemeClr val="tx2">
                  <a:lumMod val="50000"/>
                </a:schemeClr>
              </a:solidFill>
              <a:cs typeface="mohammad bold art 1" pitchFamily="2" charset="-78"/>
            </a:endParaRPr>
          </a:p>
        </p:txBody>
      </p:sp>
      <p:sp>
        <p:nvSpPr>
          <p:cNvPr id="74" name="TextBox 73">
            <a:extLst>
              <a:ext uri="{FF2B5EF4-FFF2-40B4-BE49-F238E27FC236}">
                <a16:creationId xmlns:a16="http://schemas.microsoft.com/office/drawing/2014/main" id="{36F59626-6D09-F5CE-E581-1153E0CD6063}"/>
              </a:ext>
            </a:extLst>
          </p:cNvPr>
          <p:cNvSpPr txBox="1"/>
          <p:nvPr/>
        </p:nvSpPr>
        <p:spPr>
          <a:xfrm>
            <a:off x="6079380" y="2496146"/>
            <a:ext cx="1272923" cy="507831"/>
          </a:xfrm>
          <a:prstGeom prst="rect">
            <a:avLst/>
          </a:prstGeom>
          <a:noFill/>
        </p:spPr>
        <p:txBody>
          <a:bodyPr wrap="square" rtlCol="0">
            <a:spAutoFit/>
          </a:bodyPr>
          <a:lstStyle/>
          <a:p>
            <a:pPr lvl="0" indent="0" algn="ctr" defTabSz="444500" rtl="1">
              <a:spcBef>
                <a:spcPct val="0"/>
              </a:spcBef>
              <a:spcAft>
                <a:spcPct val="35000"/>
              </a:spcAft>
              <a:buNone/>
            </a:pPr>
            <a:r>
              <a:rPr lang="ar-KW" sz="900" dirty="0">
                <a:solidFill>
                  <a:schemeClr val="bg1">
                    <a:lumMod val="95000"/>
                  </a:schemeClr>
                </a:solidFill>
                <a:latin typeface="GE SS Two Bold" panose="020A0503020102020204" pitchFamily="18" charset="-78"/>
                <a:ea typeface="GE SS Two Bold" panose="020A0503020102020204" pitchFamily="18" charset="-78"/>
                <a:cs typeface="mohammad bold art 1" pitchFamily="2" charset="-78"/>
              </a:rPr>
              <a:t>تعزيز ودعم رواد الأعمال والمبتكرين في مجال التقنيات المالية</a:t>
            </a:r>
            <a:endParaRPr lang="en-US" sz="900" dirty="0">
              <a:solidFill>
                <a:schemeClr val="bg1">
                  <a:lumMod val="95000"/>
                </a:schemeClr>
              </a:solidFill>
              <a:latin typeface="GE SS Two Bold" panose="020A0503020102020204" pitchFamily="18" charset="-78"/>
              <a:ea typeface="GE SS Two Bold" panose="020A0503020102020204" pitchFamily="18" charset="-78"/>
              <a:cs typeface="mohammad bold art 1" pitchFamily="2" charset="-78"/>
            </a:endParaRPr>
          </a:p>
        </p:txBody>
      </p:sp>
      <p:pic>
        <p:nvPicPr>
          <p:cNvPr id="75" name="Picture 20" descr="World with solid fill">
            <a:extLst>
              <a:ext uri="{FF2B5EF4-FFF2-40B4-BE49-F238E27FC236}">
                <a16:creationId xmlns:a16="http://schemas.microsoft.com/office/drawing/2014/main" id="{6E3ADC80-D475-C76B-3E83-F0915919ABF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773104" y="4224530"/>
            <a:ext cx="558570" cy="559297"/>
          </a:xfrm>
          <a:prstGeom prst="rect">
            <a:avLst/>
          </a:prstGeom>
        </p:spPr>
      </p:pic>
      <p:sp>
        <p:nvSpPr>
          <p:cNvPr id="76" name="TextBox 75">
            <a:extLst>
              <a:ext uri="{FF2B5EF4-FFF2-40B4-BE49-F238E27FC236}">
                <a16:creationId xmlns:a16="http://schemas.microsoft.com/office/drawing/2014/main" id="{0A6F3A60-C2F4-57BF-6E29-A7075BE9156F}"/>
              </a:ext>
            </a:extLst>
          </p:cNvPr>
          <p:cNvSpPr txBox="1"/>
          <p:nvPr/>
        </p:nvSpPr>
        <p:spPr>
          <a:xfrm>
            <a:off x="7300395" y="4756663"/>
            <a:ext cx="1594477" cy="646331"/>
          </a:xfrm>
          <a:prstGeom prst="rect">
            <a:avLst/>
          </a:prstGeom>
          <a:noFill/>
        </p:spPr>
        <p:txBody>
          <a:bodyPr wrap="square" rtlCol="0">
            <a:spAutoFit/>
          </a:bodyPr>
          <a:lstStyle/>
          <a:p>
            <a:pPr algn="ctr" defTabSz="444500" rtl="1">
              <a:spcBef>
                <a:spcPct val="0"/>
              </a:spcBef>
              <a:spcAft>
                <a:spcPct val="35000"/>
              </a:spcAft>
            </a:pPr>
            <a:r>
              <a:rPr lang="ar-KW" sz="900" dirty="0">
                <a:solidFill>
                  <a:schemeClr val="tx2"/>
                </a:solidFill>
                <a:latin typeface="GE SS Two Bold" panose="020A0503020102020204" pitchFamily="18" charset="-78"/>
                <a:ea typeface="GE SS Two Bold" panose="020A0503020102020204" pitchFamily="18" charset="-78"/>
                <a:cs typeface="mohammad bold art 1" pitchFamily="2" charset="-78"/>
              </a:rPr>
              <a:t>دعم رؤية الكويت 2035 بجذب شركات التقنيات المالية العالمية لتقديم خدماتهم في دولة الكويت</a:t>
            </a:r>
            <a:endParaRPr lang="en-US" sz="900" dirty="0">
              <a:solidFill>
                <a:schemeClr val="tx2"/>
              </a:solidFill>
              <a:latin typeface="GE SS Two Bold" panose="020A0503020102020204" pitchFamily="18" charset="-78"/>
              <a:ea typeface="GE SS Two Bold" panose="020A0503020102020204" pitchFamily="18" charset="-78"/>
              <a:cs typeface="mohammad bold art 1" pitchFamily="2" charset="-78"/>
            </a:endParaRPr>
          </a:p>
        </p:txBody>
      </p:sp>
      <p:sp>
        <p:nvSpPr>
          <p:cNvPr id="79" name="TextBox 78">
            <a:extLst>
              <a:ext uri="{FF2B5EF4-FFF2-40B4-BE49-F238E27FC236}">
                <a16:creationId xmlns:a16="http://schemas.microsoft.com/office/drawing/2014/main" id="{5259C1CA-6D00-CD1A-53B2-19D0541050AA}"/>
              </a:ext>
            </a:extLst>
          </p:cNvPr>
          <p:cNvSpPr txBox="1"/>
          <p:nvPr/>
        </p:nvSpPr>
        <p:spPr>
          <a:xfrm>
            <a:off x="4657320" y="2792003"/>
            <a:ext cx="1394159" cy="369332"/>
          </a:xfrm>
          <a:prstGeom prst="rect">
            <a:avLst/>
          </a:prstGeom>
          <a:noFill/>
        </p:spPr>
        <p:txBody>
          <a:bodyPr wrap="square" rtlCol="0">
            <a:spAutoFit/>
          </a:bodyPr>
          <a:lstStyle/>
          <a:p>
            <a:pPr algn="ctr" defTabSz="444500" rtl="1">
              <a:spcBef>
                <a:spcPct val="0"/>
              </a:spcBef>
              <a:spcAft>
                <a:spcPct val="35000"/>
              </a:spcAft>
            </a:pPr>
            <a:r>
              <a:rPr lang="ar-KW" sz="900" dirty="0">
                <a:solidFill>
                  <a:srgbClr val="D6DCE5"/>
                </a:solidFill>
                <a:latin typeface="GE SS Two Bold" panose="020A0503020102020204" pitchFamily="18" charset="-78"/>
                <a:ea typeface="GE SS Two Bold" panose="020A0503020102020204" pitchFamily="18" charset="-78"/>
                <a:cs typeface="mohammad bold art 1" pitchFamily="2" charset="-78"/>
              </a:rPr>
              <a:t>توفير خدمات مالية لشريحة أوسع من المجتمع</a:t>
            </a:r>
            <a:endParaRPr lang="en-US" sz="900" dirty="0">
              <a:solidFill>
                <a:srgbClr val="D6DCE5"/>
              </a:solidFill>
              <a:latin typeface="GE SS Two Bold" panose="020A0503020102020204" pitchFamily="18" charset="-78"/>
              <a:ea typeface="GE SS Two Bold" panose="020A0503020102020204" pitchFamily="18" charset="-78"/>
              <a:cs typeface="mohammad bold art 1" pitchFamily="2" charset="-78"/>
            </a:endParaRPr>
          </a:p>
        </p:txBody>
      </p:sp>
      <p:pic>
        <p:nvPicPr>
          <p:cNvPr id="81" name="Graphic 80" descr="Open book outline">
            <a:extLst>
              <a:ext uri="{FF2B5EF4-FFF2-40B4-BE49-F238E27FC236}">
                <a16:creationId xmlns:a16="http://schemas.microsoft.com/office/drawing/2014/main" id="{95DD90D6-E848-5EB8-BB0A-C1DB74E484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1463" y="3145702"/>
            <a:ext cx="669864" cy="669864"/>
          </a:xfrm>
          <a:prstGeom prst="rect">
            <a:avLst/>
          </a:prstGeom>
        </p:spPr>
      </p:pic>
      <p:pic>
        <p:nvPicPr>
          <p:cNvPr id="83" name="Graphic 82" descr="Signature outline">
            <a:extLst>
              <a:ext uri="{FF2B5EF4-FFF2-40B4-BE49-F238E27FC236}">
                <a16:creationId xmlns:a16="http://schemas.microsoft.com/office/drawing/2014/main" id="{F175174C-3E56-4DBE-D5CD-9853A3F37B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7212">
            <a:off x="7332506" y="2923136"/>
            <a:ext cx="452129" cy="452129"/>
          </a:xfrm>
          <a:prstGeom prst="rect">
            <a:avLst/>
          </a:prstGeom>
        </p:spPr>
      </p:pic>
    </p:spTree>
    <p:extLst>
      <p:ext uri="{BB962C8B-B14F-4D97-AF65-F5344CB8AC3E}">
        <p14:creationId xmlns:p14="http://schemas.microsoft.com/office/powerpoint/2010/main" val="225375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0F3C1F-908C-FB1A-E8BA-03A6190F8C4B}"/>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D1F12-6E2D-6E0F-E3DA-52A7C6CBC4E8}"/>
              </a:ext>
            </a:extLst>
          </p:cNvPr>
          <p:cNvSpPr>
            <a:spLocks noGrp="1"/>
          </p:cNvSpPr>
          <p:nvPr>
            <p:ph type="title"/>
          </p:nvPr>
        </p:nvSpPr>
        <p:spPr>
          <a:xfrm>
            <a:off x="967313" y="749215"/>
            <a:ext cx="9647372" cy="583580"/>
          </a:xfrm>
        </p:spPr>
        <p:txBody>
          <a:bodyPr>
            <a:noAutofit/>
          </a:bodyPr>
          <a:lstStyle/>
          <a:p>
            <a:pPr algn="justLow" rtl="1"/>
            <a:r>
              <a:rPr lang="ar-KW" sz="1800" dirty="0">
                <a:solidFill>
                  <a:schemeClr val="tx2">
                    <a:lumMod val="50000"/>
                  </a:schemeClr>
                </a:solidFill>
                <a:cs typeface="mohammad bold art 1" pitchFamily="2" charset="-78"/>
              </a:rPr>
              <a:t>تنظيم الهيئة لخدمات التقنيات المالية المتعلقة بأنشطة الأوراق المالية</a:t>
            </a:r>
          </a:p>
        </p:txBody>
      </p:sp>
      <p:pic>
        <p:nvPicPr>
          <p:cNvPr id="8" name="Picture 7">
            <a:extLst>
              <a:ext uri="{FF2B5EF4-FFF2-40B4-BE49-F238E27FC236}">
                <a16:creationId xmlns:a16="http://schemas.microsoft.com/office/drawing/2014/main" id="{AE1DBE5C-084C-9DBA-8C54-C00C724D9C91}"/>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0" y="6276945"/>
            <a:ext cx="1439880" cy="581055"/>
          </a:xfrm>
          <a:prstGeom prst="rect">
            <a:avLst/>
          </a:prstGeom>
          <a:ln>
            <a:noFill/>
          </a:ln>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3B357ABE-7AD7-4F6B-9809-C5122D0812E9}"/>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5" name="Picture 4" descr="Blockchain with solid fill">
            <a:extLst>
              <a:ext uri="{FF2B5EF4-FFF2-40B4-BE49-F238E27FC236}">
                <a16:creationId xmlns:a16="http://schemas.microsoft.com/office/drawing/2014/main" id="{58FC2531-FE73-9763-55A3-17DD98B4BA6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02024" y="743463"/>
            <a:ext cx="528782" cy="528782"/>
          </a:xfrm>
          <a:prstGeom prst="rect">
            <a:avLst/>
          </a:prstGeom>
        </p:spPr>
      </p:pic>
      <p:sp>
        <p:nvSpPr>
          <p:cNvPr id="14" name="Diagonal Stripe 13">
            <a:extLst>
              <a:ext uri="{FF2B5EF4-FFF2-40B4-BE49-F238E27FC236}">
                <a16:creationId xmlns:a16="http://schemas.microsoft.com/office/drawing/2014/main" id="{B441E8C5-DFDF-B9CD-0C16-1FAF3A9BA3E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9C23128-CF0B-12AB-64B1-A128C6B7FECA}"/>
              </a:ext>
            </a:extLst>
          </p:cNvPr>
          <p:cNvSpPr txBox="1"/>
          <p:nvPr/>
        </p:nvSpPr>
        <p:spPr>
          <a:xfrm>
            <a:off x="11836400" y="6325002"/>
            <a:ext cx="628770" cy="307777"/>
          </a:xfrm>
          <a:prstGeom prst="rect">
            <a:avLst/>
          </a:prstGeom>
          <a:noFill/>
        </p:spPr>
        <p:txBody>
          <a:bodyPr wrap="square" rtlCol="0">
            <a:spAutoFit/>
          </a:bodyPr>
          <a:lstStyle/>
          <a:p>
            <a:r>
              <a:rPr lang="ar-KW" sz="1400" dirty="0">
                <a:solidFill>
                  <a:schemeClr val="bg1"/>
                </a:solidFill>
              </a:rPr>
              <a:t>17</a:t>
            </a:r>
            <a:endParaRPr lang="en-US" sz="1400" dirty="0">
              <a:solidFill>
                <a:schemeClr val="bg1"/>
              </a:solidFill>
            </a:endParaRPr>
          </a:p>
        </p:txBody>
      </p:sp>
      <p:sp>
        <p:nvSpPr>
          <p:cNvPr id="4" name="Flowchart: Data 3">
            <a:extLst>
              <a:ext uri="{FF2B5EF4-FFF2-40B4-BE49-F238E27FC236}">
                <a16:creationId xmlns:a16="http://schemas.microsoft.com/office/drawing/2014/main" id="{36C0428E-9388-F83F-15B8-35F7A008C053}"/>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C3F2B1E1-C245-94BB-8153-3EF95C15674E}"/>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F9570617-31FD-F6D5-581F-6E4383114506}"/>
              </a:ext>
            </a:extLst>
          </p:cNvPr>
          <p:cNvSpPr txBox="1"/>
          <p:nvPr/>
        </p:nvSpPr>
        <p:spPr>
          <a:xfrm>
            <a:off x="2725535" y="3688288"/>
            <a:ext cx="1302250" cy="507832"/>
          </a:xfrm>
          <a:prstGeom prst="rect">
            <a:avLst/>
          </a:prstGeom>
          <a:noFill/>
        </p:spPr>
        <p:txBody>
          <a:bodyPr wrap="square" rtlCol="0">
            <a:spAutoFit/>
          </a:bodyPr>
          <a:lstStyle/>
          <a:p>
            <a:pPr algn="ctr" defTabSz="444500" rtl="1">
              <a:spcBef>
                <a:spcPct val="0"/>
              </a:spcBef>
              <a:spcAft>
                <a:spcPct val="35000"/>
              </a:spcAft>
            </a:pPr>
            <a:r>
              <a:rPr lang="ar-KW" sz="900" dirty="0">
                <a:solidFill>
                  <a:schemeClr val="bg1"/>
                </a:solidFill>
                <a:latin typeface="GE SS Two Bold" panose="020A0503020102020204" pitchFamily="18" charset="-78"/>
                <a:ea typeface="GE SS Two Bold" panose="020A0503020102020204" pitchFamily="18" charset="-78"/>
                <a:cs typeface="mohammad bold art 1" pitchFamily="2" charset="-78"/>
              </a:rPr>
              <a:t>زيادة وعي وثقافة الجمهور في الجوانب المالية والاستثمارية</a:t>
            </a:r>
            <a:endParaRPr lang="en-US" sz="900" dirty="0">
              <a:solidFill>
                <a:schemeClr val="bg1"/>
              </a:solidFill>
              <a:latin typeface="GE SS Two Bold" panose="020A0503020102020204" pitchFamily="18" charset="-78"/>
              <a:ea typeface="GE SS Two Bold" panose="020A0503020102020204" pitchFamily="18" charset="-78"/>
              <a:cs typeface="mohammad bold art 1" pitchFamily="2" charset="-78"/>
            </a:endParaRPr>
          </a:p>
        </p:txBody>
      </p:sp>
      <p:pic>
        <p:nvPicPr>
          <p:cNvPr id="81" name="Graphic 80" descr="Open book outline">
            <a:extLst>
              <a:ext uri="{FF2B5EF4-FFF2-40B4-BE49-F238E27FC236}">
                <a16:creationId xmlns:a16="http://schemas.microsoft.com/office/drawing/2014/main" id="{95DD90D6-E848-5EB8-BB0A-C1DB74E484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5894" y="3027220"/>
            <a:ext cx="669864" cy="669864"/>
          </a:xfrm>
          <a:prstGeom prst="rect">
            <a:avLst/>
          </a:prstGeom>
        </p:spPr>
      </p:pic>
      <p:sp>
        <p:nvSpPr>
          <p:cNvPr id="27" name="TextBox 26">
            <a:extLst>
              <a:ext uri="{FF2B5EF4-FFF2-40B4-BE49-F238E27FC236}">
                <a16:creationId xmlns:a16="http://schemas.microsoft.com/office/drawing/2014/main" id="{B12D94D8-6EA2-6080-377E-CB665E1F0B6A}"/>
              </a:ext>
            </a:extLst>
          </p:cNvPr>
          <p:cNvSpPr txBox="1"/>
          <p:nvPr/>
        </p:nvSpPr>
        <p:spPr>
          <a:xfrm>
            <a:off x="661194" y="1679425"/>
            <a:ext cx="11175206" cy="1200329"/>
          </a:xfrm>
          <a:prstGeom prst="rect">
            <a:avLst/>
          </a:prstGeom>
          <a:noFill/>
        </p:spPr>
        <p:txBody>
          <a:bodyPr wrap="square">
            <a:spAutoFit/>
          </a:bodyPr>
          <a:lstStyle/>
          <a:p>
            <a:pPr algn="r" rtl="1"/>
            <a:r>
              <a:rPr lang="ar-KW" sz="1800" dirty="0">
                <a:latin typeface="GE SS Two Bold" panose="020A0503020102020204" pitchFamily="18" charset="-78"/>
                <a:ea typeface="GE SS Two Bold" panose="020A0503020102020204" pitchFamily="18" charset="-78"/>
                <a:cs typeface="mohammad bold art 1" pitchFamily="2" charset="-78"/>
              </a:rPr>
              <a:t>صدور القرار رقم (</a:t>
            </a:r>
            <a:r>
              <a:rPr lang="en-US" sz="1800" dirty="0">
                <a:ea typeface="GE SS Two Bold" panose="020A0503020102020204" pitchFamily="18" charset="-78"/>
                <a:cs typeface="mohammad bold art 1" pitchFamily="2" charset="-78"/>
              </a:rPr>
              <a:t>10</a:t>
            </a:r>
            <a:r>
              <a:rPr lang="ar-KW" sz="1800" dirty="0">
                <a:latin typeface="GE SS Two Bold" panose="020A0503020102020204" pitchFamily="18" charset="-78"/>
                <a:ea typeface="GE SS Two Bold" panose="020A0503020102020204" pitchFamily="18" charset="-78"/>
                <a:cs typeface="mohammad bold art 1" pitchFamily="2" charset="-78"/>
              </a:rPr>
              <a:t>) لسنة </a:t>
            </a:r>
            <a:r>
              <a:rPr lang="en-US" sz="1800" dirty="0">
                <a:ea typeface="GE SS Two Bold" panose="020A0503020102020204" pitchFamily="18" charset="-78"/>
                <a:cs typeface="mohammad bold art 1" pitchFamily="2" charset="-78"/>
              </a:rPr>
              <a:t>2023</a:t>
            </a:r>
            <a:r>
              <a:rPr lang="ar-KW" sz="1800" dirty="0">
                <a:latin typeface="GE SS Two Bold" panose="020A0503020102020204" pitchFamily="18" charset="-78"/>
                <a:ea typeface="GE SS Two Bold" panose="020A0503020102020204" pitchFamily="18" charset="-78"/>
                <a:cs typeface="mohammad bold art 1" pitchFamily="2" charset="-78"/>
              </a:rPr>
              <a:t> بشأن إطلاق الكتاب التاسع عشر (التقنيات المالية)</a:t>
            </a:r>
            <a:r>
              <a:rPr lang="ar-KW" dirty="0">
                <a:latin typeface="GE SS Two Bold" panose="020A0503020102020204" pitchFamily="18" charset="-78"/>
                <a:ea typeface="GE SS Two Bold" panose="020A0503020102020204" pitchFamily="18" charset="-78"/>
                <a:cs typeface="mohammad bold art 1" pitchFamily="2" charset="-78"/>
              </a:rPr>
              <a:t> الذي يشكل الإطار التنظيمي للحزمة الأولى من خدمات التقنيات المالية</a:t>
            </a:r>
            <a:endParaRPr lang="en-US" dirty="0">
              <a:latin typeface="GE SS Two Bold" panose="020A0503020102020204" pitchFamily="18" charset="-78"/>
              <a:ea typeface="GE SS Two Bold" panose="020A0503020102020204" pitchFamily="18" charset="-78"/>
              <a:cs typeface="mohammad bold art 1" pitchFamily="2" charset="-78"/>
            </a:endParaRPr>
          </a:p>
          <a:p>
            <a:pPr algn="r" rtl="1"/>
            <a:r>
              <a:rPr lang="ar-KW" dirty="0">
                <a:solidFill>
                  <a:schemeClr val="bg1"/>
                </a:solidFill>
                <a:latin typeface="GE SS Two Bold" panose="020A0503020102020204" pitchFamily="18" charset="-78"/>
                <a:ea typeface="GE SS Two Bold" panose="020A0503020102020204" pitchFamily="18" charset="-78"/>
                <a:cs typeface="mohammad bold art 1" pitchFamily="2" charset="-78"/>
              </a:rPr>
              <a:t>التقنيات المالية</a:t>
            </a:r>
            <a:endParaRPr lang="en-US" dirty="0">
              <a:solidFill>
                <a:schemeClr val="bg1"/>
              </a:solidFill>
              <a:latin typeface="GE SS Two Bold" panose="020A0503020102020204" pitchFamily="18" charset="-78"/>
              <a:ea typeface="GE SS Two Bold" panose="020A0503020102020204" pitchFamily="18" charset="-78"/>
              <a:cs typeface="mohammad bold art 1" pitchFamily="2" charset="-78"/>
            </a:endParaRPr>
          </a:p>
          <a:p>
            <a:pPr algn="r" rtl="1"/>
            <a:endParaRPr lang="ar-KW" dirty="0">
              <a:cs typeface="mohammad bold art 1" pitchFamily="2" charset="-78"/>
            </a:endParaRPr>
          </a:p>
        </p:txBody>
      </p:sp>
      <p:pic>
        <p:nvPicPr>
          <p:cNvPr id="3" name="Picture 2" descr="A diagram of a company&#10;&#10;Description automatically generated">
            <a:extLst>
              <a:ext uri="{FF2B5EF4-FFF2-40B4-BE49-F238E27FC236}">
                <a16:creationId xmlns:a16="http://schemas.microsoft.com/office/drawing/2014/main" id="{8937D13B-DE68-25B1-7CE8-00FA0BFDB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4617" y="2370944"/>
            <a:ext cx="9067800" cy="4127412"/>
          </a:xfrm>
          <a:prstGeom prst="rect">
            <a:avLst/>
          </a:prstGeom>
        </p:spPr>
      </p:pic>
    </p:spTree>
    <p:extLst>
      <p:ext uri="{BB962C8B-B14F-4D97-AF65-F5344CB8AC3E}">
        <p14:creationId xmlns:p14="http://schemas.microsoft.com/office/powerpoint/2010/main" val="240276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2751826" y="3429000"/>
            <a:ext cx="5269057"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836399" y="6325002"/>
            <a:ext cx="447615" cy="307777"/>
          </a:xfrm>
          <a:prstGeom prst="rect">
            <a:avLst/>
          </a:prstGeom>
          <a:noFill/>
        </p:spPr>
        <p:txBody>
          <a:bodyPr wrap="square" rtlCol="0">
            <a:spAutoFit/>
          </a:bodyPr>
          <a:lstStyle/>
          <a:p>
            <a:r>
              <a:rPr lang="ar-KW" sz="1400" dirty="0">
                <a:solidFill>
                  <a:schemeClr val="bg1"/>
                </a:solidFill>
              </a:rPr>
              <a:t>18</a:t>
            </a:r>
            <a:endParaRPr lang="en-US" sz="1400" dirty="0">
              <a:solidFill>
                <a:schemeClr val="bg1"/>
              </a:solidFill>
            </a:endParaRP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7D4001-21E4-998A-A9A5-B6544A49C324}"/>
              </a:ext>
            </a:extLst>
          </p:cNvPr>
          <p:cNvSpPr txBox="1"/>
          <p:nvPr/>
        </p:nvSpPr>
        <p:spPr>
          <a:xfrm>
            <a:off x="7413140" y="4863370"/>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1</a:t>
            </a:r>
          </a:p>
        </p:txBody>
      </p:sp>
      <p:sp>
        <p:nvSpPr>
          <p:cNvPr id="3" name="TextBox 2">
            <a:extLst>
              <a:ext uri="{FF2B5EF4-FFF2-40B4-BE49-F238E27FC236}">
                <a16:creationId xmlns:a16="http://schemas.microsoft.com/office/drawing/2014/main" id="{05F88F35-5997-700F-162B-498BEE6703F8}"/>
              </a:ext>
            </a:extLst>
          </p:cNvPr>
          <p:cNvSpPr txBox="1"/>
          <p:nvPr/>
        </p:nvSpPr>
        <p:spPr>
          <a:xfrm>
            <a:off x="2781233" y="3589391"/>
            <a:ext cx="4489192"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خدمة التمويل الجماعي القائم على الأوراق المالية</a:t>
            </a:r>
            <a:endParaRPr lang="en-US" dirty="0">
              <a:solidFill>
                <a:schemeClr val="tx2">
                  <a:lumMod val="50000"/>
                </a:schemeClr>
              </a:solidFill>
              <a:cs typeface="mohammad bold art 1" pitchFamily="2" charset="-78"/>
            </a:endParaRPr>
          </a:p>
        </p:txBody>
      </p:sp>
      <p:sp>
        <p:nvSpPr>
          <p:cNvPr id="4" name="Rectangle 3">
            <a:extLst>
              <a:ext uri="{FF2B5EF4-FFF2-40B4-BE49-F238E27FC236}">
                <a16:creationId xmlns:a16="http://schemas.microsoft.com/office/drawing/2014/main" id="{8E68388B-D2E1-A3FD-8C4D-60045439AB4F}"/>
              </a:ext>
            </a:extLst>
          </p:cNvPr>
          <p:cNvSpPr/>
          <p:nvPr/>
        </p:nvSpPr>
        <p:spPr>
          <a:xfrm>
            <a:off x="7286381" y="3597613"/>
            <a:ext cx="473373" cy="430839"/>
          </a:xfrm>
          <a:prstGeom prst="rect">
            <a:avLst/>
          </a:prstGeom>
          <a:solidFill>
            <a:schemeClr val="accent1">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02D5B3-626D-3562-7EC0-84B3B9B7903C}"/>
              </a:ext>
            </a:extLst>
          </p:cNvPr>
          <p:cNvSpPr txBox="1"/>
          <p:nvPr/>
        </p:nvSpPr>
        <p:spPr>
          <a:xfrm>
            <a:off x="7280067" y="3637532"/>
            <a:ext cx="470045" cy="369332"/>
          </a:xfrm>
          <a:prstGeom prst="rect">
            <a:avLst/>
          </a:prstGeom>
          <a:noFill/>
        </p:spPr>
        <p:txBody>
          <a:bodyPr wrap="square" rtlCol="0">
            <a:spAutoFit/>
          </a:bodyPr>
          <a:lstStyle/>
          <a:p>
            <a:pPr algn="ctr"/>
            <a:r>
              <a:rPr lang="ar-KW" dirty="0">
                <a:solidFill>
                  <a:schemeClr val="bg1"/>
                </a:solidFill>
                <a:latin typeface="Yu Gothic Light" panose="020B0300000000000000" pitchFamily="34" charset="-128"/>
                <a:ea typeface="Yu Gothic Light" panose="020B0300000000000000" pitchFamily="34" charset="-128"/>
              </a:rPr>
              <a:t>5</a:t>
            </a:r>
            <a:endParaRPr lang="en-US" dirty="0">
              <a:solidFill>
                <a:schemeClr val="bg1"/>
              </a:solidFill>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36932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5D88270-33AC-AC6F-AF39-370916697454}"/>
              </a:ext>
            </a:extLst>
          </p:cNvPr>
          <p:cNvSpPr/>
          <p:nvPr/>
        </p:nvSpPr>
        <p:spPr>
          <a:xfrm>
            <a:off x="3415581" y="2198833"/>
            <a:ext cx="8420819" cy="387289"/>
          </a:xfrm>
          <a:prstGeom prst="rect">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8A5B478-BF5E-6813-DD1C-B4AF4368B4F7}"/>
              </a:ext>
            </a:extLst>
          </p:cNvPr>
          <p:cNvSpPr/>
          <p:nvPr/>
        </p:nvSpPr>
        <p:spPr>
          <a:xfrm>
            <a:off x="3400666" y="1607029"/>
            <a:ext cx="8435734" cy="536478"/>
          </a:xfrm>
          <a:prstGeom prst="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r"/>
            <a:endParaRPr lang="en-US"/>
          </a:p>
        </p:txBody>
      </p:sp>
      <p:sp>
        <p:nvSpPr>
          <p:cNvPr id="71" name="Content Placeholder 2">
            <a:extLst>
              <a:ext uri="{FF2B5EF4-FFF2-40B4-BE49-F238E27FC236}">
                <a16:creationId xmlns:a16="http://schemas.microsoft.com/office/drawing/2014/main" id="{9696AB0C-0BAC-2477-7DAE-BA4EA97BEE9B}"/>
              </a:ext>
            </a:extLst>
          </p:cNvPr>
          <p:cNvSpPr txBox="1">
            <a:spLocks/>
          </p:cNvSpPr>
          <p:nvPr/>
        </p:nvSpPr>
        <p:spPr>
          <a:xfrm>
            <a:off x="3400666" y="2223891"/>
            <a:ext cx="8368581" cy="600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rtl="1">
              <a:lnSpc>
                <a:spcPct val="100000"/>
              </a:lnSpc>
              <a:buFont typeface="Arial" panose="020B0604020202020204" pitchFamily="34" charset="0"/>
              <a:buNone/>
            </a:pPr>
            <a:r>
              <a:rPr lang="ar-KW" sz="1400" kern="1200" dirty="0">
                <a:cs typeface="mohammad bold art 1" pitchFamily="2" charset="-78"/>
              </a:rPr>
              <a:t>عملية تمويل لمشروع أو عمل تجاري من قبل أفراد من عامة الجمهور من خلال منصة التمويل الجماعي.</a:t>
            </a:r>
            <a:endParaRPr lang="ar-KW" sz="1400" dirty="0">
              <a:solidFill>
                <a:schemeClr val="tx2">
                  <a:lumMod val="75000"/>
                </a:schemeClr>
              </a:solidFill>
              <a:cs typeface="mohammad bold art 1" pitchFamily="2" charset="-78"/>
            </a:endParaRPr>
          </a:p>
        </p:txBody>
      </p:sp>
      <p:sp>
        <p:nvSpPr>
          <p:cNvPr id="48" name="Rectangle 47">
            <a:extLst>
              <a:ext uri="{FF2B5EF4-FFF2-40B4-BE49-F238E27FC236}">
                <a16:creationId xmlns:a16="http://schemas.microsoft.com/office/drawing/2014/main" id="{A91BF56E-1EFB-B4D5-63E4-807F2851ACDE}"/>
              </a:ext>
            </a:extLst>
          </p:cNvPr>
          <p:cNvSpPr/>
          <p:nvPr/>
        </p:nvSpPr>
        <p:spPr>
          <a:xfrm>
            <a:off x="3352175" y="4434188"/>
            <a:ext cx="8435734" cy="536478"/>
          </a:xfrm>
          <a:prstGeom prst="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r"/>
            <a:endParaRPr lang="en-US" dirty="0"/>
          </a:p>
        </p:txBody>
      </p:sp>
      <p:sp>
        <p:nvSpPr>
          <p:cNvPr id="49" name="Content Placeholder 2">
            <a:extLst>
              <a:ext uri="{FF2B5EF4-FFF2-40B4-BE49-F238E27FC236}">
                <a16:creationId xmlns:a16="http://schemas.microsoft.com/office/drawing/2014/main" id="{FE98FBEA-FF62-0431-D643-DC14495F89F2}"/>
              </a:ext>
            </a:extLst>
          </p:cNvPr>
          <p:cNvSpPr txBox="1">
            <a:spLocks/>
          </p:cNvSpPr>
          <p:nvPr/>
        </p:nvSpPr>
        <p:spPr>
          <a:xfrm>
            <a:off x="3367091" y="4569424"/>
            <a:ext cx="8353666" cy="40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Font typeface="Arial" panose="020B0604020202020204" pitchFamily="34" charset="0"/>
              <a:buNone/>
            </a:pPr>
            <a:r>
              <a:rPr lang="ar-KW" sz="1600" dirty="0">
                <a:solidFill>
                  <a:schemeClr val="bg1"/>
                </a:solidFill>
                <a:cs typeface="mohammad bold art 1" pitchFamily="2" charset="-78"/>
              </a:rPr>
              <a:t>ما هو التمويل الجماعي القائم على الأوراق المالية؟</a:t>
            </a:r>
          </a:p>
        </p:txBody>
      </p:sp>
      <p:sp>
        <p:nvSpPr>
          <p:cNvPr id="50" name="Rectangle 49">
            <a:extLst>
              <a:ext uri="{FF2B5EF4-FFF2-40B4-BE49-F238E27FC236}">
                <a16:creationId xmlns:a16="http://schemas.microsoft.com/office/drawing/2014/main" id="{94950375-8ECE-2135-4F2A-73DFA267C3E6}"/>
              </a:ext>
            </a:extLst>
          </p:cNvPr>
          <p:cNvSpPr/>
          <p:nvPr/>
        </p:nvSpPr>
        <p:spPr>
          <a:xfrm>
            <a:off x="3382005" y="5024011"/>
            <a:ext cx="8405904" cy="684942"/>
          </a:xfrm>
          <a:prstGeom prst="rect">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marL="0" indent="0" algn="justLow" rtl="1">
              <a:lnSpc>
                <a:spcPct val="100000"/>
              </a:lnSpc>
              <a:buFont typeface="Arial" panose="020B0604020202020204" pitchFamily="34" charset="0"/>
              <a:buNone/>
            </a:pPr>
            <a:endParaRPr lang="ar-KW" sz="1400" dirty="0">
              <a:solidFill>
                <a:schemeClr val="tx2">
                  <a:lumMod val="75000"/>
                </a:schemeClr>
              </a:solidFill>
              <a:cs typeface="mohammad bold art 1" pitchFamily="2" charset="-78"/>
            </a:endParaRPr>
          </a:p>
          <a:p>
            <a:pPr marL="0" indent="0" algn="justLow" rtl="1">
              <a:lnSpc>
                <a:spcPct val="100000"/>
              </a:lnSpc>
              <a:buFont typeface="Arial" panose="020B0604020202020204" pitchFamily="34" charset="0"/>
              <a:buNone/>
            </a:pPr>
            <a:r>
              <a:rPr lang="ar-KW" sz="1400" dirty="0">
                <a:solidFill>
                  <a:schemeClr val="tx2">
                    <a:lumMod val="75000"/>
                  </a:schemeClr>
                </a:solidFill>
                <a:cs typeface="mohammad bold art 1" pitchFamily="2" charset="-78"/>
              </a:rPr>
              <a:t>هو عملية تمويل لمشروع أو عمل تجاري من قبل الجمهور (أفراد و/ أو شركات) من خلال منصة تمويل جماعي</a:t>
            </a:r>
            <a:r>
              <a:rPr lang="en-US" sz="1400" dirty="0">
                <a:solidFill>
                  <a:schemeClr val="tx2">
                    <a:lumMod val="75000"/>
                  </a:schemeClr>
                </a:solidFill>
                <a:cs typeface="mohammad bold art 1" pitchFamily="2" charset="-78"/>
              </a:rPr>
              <a:t> </a:t>
            </a:r>
            <a:r>
              <a:rPr lang="ar-KW" sz="1400" dirty="0">
                <a:solidFill>
                  <a:schemeClr val="tx2">
                    <a:lumMod val="75000"/>
                  </a:schemeClr>
                </a:solidFill>
                <a:cs typeface="mohammad bold art 1" pitchFamily="2" charset="-78"/>
              </a:rPr>
              <a:t>مسجلة لدى الهيئة مقابل حصولهم على حصص/ أسهم من رأس مال مصدر العرض (صاحب المشروع التجاري)</a:t>
            </a:r>
          </a:p>
          <a:p>
            <a:pPr algn="ctr"/>
            <a:endParaRPr lang="en-US" dirty="0"/>
          </a:p>
        </p:txBody>
      </p:sp>
      <p:sp>
        <p:nvSpPr>
          <p:cNvPr id="3" name="Content Placeholder 2">
            <a:extLst>
              <a:ext uri="{FF2B5EF4-FFF2-40B4-BE49-F238E27FC236}">
                <a16:creationId xmlns:a16="http://schemas.microsoft.com/office/drawing/2014/main" id="{3A50DFC8-878D-43E8-A828-C8EB2E7DD542}"/>
              </a:ext>
            </a:extLst>
          </p:cNvPr>
          <p:cNvSpPr>
            <a:spLocks noGrp="1"/>
          </p:cNvSpPr>
          <p:nvPr>
            <p:ph idx="1"/>
          </p:nvPr>
        </p:nvSpPr>
        <p:spPr>
          <a:xfrm>
            <a:off x="3419327" y="1656320"/>
            <a:ext cx="8368582" cy="401243"/>
          </a:xfrm>
        </p:spPr>
        <p:txBody>
          <a:bodyPr>
            <a:normAutofit/>
          </a:bodyPr>
          <a:lstStyle/>
          <a:p>
            <a:pPr marL="0" indent="0" algn="r" rtl="1">
              <a:lnSpc>
                <a:spcPct val="100000"/>
              </a:lnSpc>
              <a:buNone/>
            </a:pPr>
            <a:r>
              <a:rPr lang="ar-KW" sz="1600" dirty="0">
                <a:solidFill>
                  <a:schemeClr val="bg1"/>
                </a:solidFill>
                <a:cs typeface="mohammad bold art 1" pitchFamily="2" charset="-78"/>
              </a:rPr>
              <a:t>ما هو التمويل الجماعي؟</a:t>
            </a:r>
          </a:p>
        </p:txBody>
      </p:sp>
      <p:pic>
        <p:nvPicPr>
          <p:cNvPr id="8" name="Picture 7">
            <a:extLst>
              <a:ext uri="{FF2B5EF4-FFF2-40B4-BE49-F238E27FC236}">
                <a16:creationId xmlns:a16="http://schemas.microsoft.com/office/drawing/2014/main" id="{AE1DBE5C-084C-9DBA-8C54-C00C724D9C91}"/>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0" y="6276945"/>
            <a:ext cx="1439880" cy="581055"/>
          </a:xfrm>
          <a:prstGeom prst="rect">
            <a:avLst/>
          </a:prstGeom>
          <a:ln>
            <a:noFill/>
          </a:ln>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3B357ABE-7AD7-4F6B-9809-C5122D0812E9}"/>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5" name="Picture 4" descr="A black background with a black square&#10;&#10;Description automatically generated with medium confidence">
            <a:extLst>
              <a:ext uri="{FF2B5EF4-FFF2-40B4-BE49-F238E27FC236}">
                <a16:creationId xmlns:a16="http://schemas.microsoft.com/office/drawing/2014/main" id="{58FC2531-FE73-9763-55A3-17DD98B4B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024" y="743463"/>
            <a:ext cx="528782" cy="528782"/>
          </a:xfrm>
          <a:prstGeom prst="rect">
            <a:avLst/>
          </a:prstGeom>
        </p:spPr>
      </p:pic>
      <p:sp>
        <p:nvSpPr>
          <p:cNvPr id="6" name="Rectangle 5">
            <a:extLst>
              <a:ext uri="{FF2B5EF4-FFF2-40B4-BE49-F238E27FC236}">
                <a16:creationId xmlns:a16="http://schemas.microsoft.com/office/drawing/2014/main" id="{B10F3C1F-908C-FB1A-E8BA-03A6190F8C4B}"/>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B441E8C5-DFDF-B9CD-0C16-1FAF3A9BA3E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9C23128-CF0B-12AB-64B1-A128C6B7FECA}"/>
              </a:ext>
            </a:extLst>
          </p:cNvPr>
          <p:cNvSpPr txBox="1"/>
          <p:nvPr/>
        </p:nvSpPr>
        <p:spPr>
          <a:xfrm>
            <a:off x="11836400" y="6325002"/>
            <a:ext cx="551132" cy="307777"/>
          </a:xfrm>
          <a:prstGeom prst="rect">
            <a:avLst/>
          </a:prstGeom>
          <a:noFill/>
        </p:spPr>
        <p:txBody>
          <a:bodyPr wrap="square" rtlCol="0">
            <a:spAutoFit/>
          </a:bodyPr>
          <a:lstStyle/>
          <a:p>
            <a:r>
              <a:rPr lang="ar-KW" sz="1400" dirty="0">
                <a:solidFill>
                  <a:schemeClr val="bg1"/>
                </a:solidFill>
              </a:rPr>
              <a:t>19</a:t>
            </a:r>
            <a:endParaRPr lang="en-US" sz="1400" dirty="0">
              <a:solidFill>
                <a:schemeClr val="bg1"/>
              </a:solidFill>
            </a:endParaRPr>
          </a:p>
        </p:txBody>
      </p:sp>
      <p:sp>
        <p:nvSpPr>
          <p:cNvPr id="4" name="Flowchart: Data 3">
            <a:extLst>
              <a:ext uri="{FF2B5EF4-FFF2-40B4-BE49-F238E27FC236}">
                <a16:creationId xmlns:a16="http://schemas.microsoft.com/office/drawing/2014/main" id="{36C0428E-9388-F83F-15B8-35F7A008C053}"/>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C3F2B1E1-C245-94BB-8153-3EF95C15674E}"/>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DC8B2A5-D051-4BE7-4A90-3335ACD50C2F}"/>
              </a:ext>
            </a:extLst>
          </p:cNvPr>
          <p:cNvSpPr txBox="1">
            <a:spLocks/>
          </p:cNvSpPr>
          <p:nvPr/>
        </p:nvSpPr>
        <p:spPr>
          <a:xfrm>
            <a:off x="967313" y="749215"/>
            <a:ext cx="9647372"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خدمة التمويل الجماعي القائم على الأوراق المالية          </a:t>
            </a:r>
            <a:r>
              <a:rPr lang="en-US" sz="1800" dirty="0">
                <a:solidFill>
                  <a:schemeClr val="tx2">
                    <a:lumMod val="75000"/>
                  </a:schemeClr>
                </a:solidFill>
                <a:latin typeface="Tw Cen MT" panose="020B0602020104020603" pitchFamily="34" charset="0"/>
                <a:ea typeface="GE SS Two Bold" panose="020A0503020102020204" pitchFamily="18" charset="-78"/>
                <a:cs typeface="Times New Roman" panose="02020603050405020304" pitchFamily="18" charset="0"/>
              </a:rPr>
              <a:t>SECURITIES-BASED CROWDFUNDING</a:t>
            </a:r>
            <a:r>
              <a:rPr lang="ar-KW" sz="1800" dirty="0">
                <a:solidFill>
                  <a:schemeClr val="tx2">
                    <a:lumMod val="75000"/>
                  </a:schemeClr>
                </a:solidFill>
                <a:cs typeface="mohammad bold art 1" pitchFamily="2" charset="-78"/>
              </a:rPr>
              <a:t> </a:t>
            </a:r>
          </a:p>
        </p:txBody>
      </p:sp>
      <p:pic>
        <p:nvPicPr>
          <p:cNvPr id="2050" name="Picture 2" descr="‪Kickstarter to move to the blockchain for… reasons? - Board Game Quest‬‏">
            <a:extLst>
              <a:ext uri="{FF2B5EF4-FFF2-40B4-BE49-F238E27FC236}">
                <a16:creationId xmlns:a16="http://schemas.microsoft.com/office/drawing/2014/main" id="{90C49DBD-D575-B1F6-07BD-13997D63E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80" y="2840332"/>
            <a:ext cx="2304067" cy="1318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FundMe Review: Fees, Pricing, and Complaints‬‏">
            <a:extLst>
              <a:ext uri="{FF2B5EF4-FFF2-40B4-BE49-F238E27FC236}">
                <a16:creationId xmlns:a16="http://schemas.microsoft.com/office/drawing/2014/main" id="{C3D8BA7B-D72A-7D08-C6E3-0D7C2047DB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75" r="9907"/>
          <a:stretch/>
        </p:blipFill>
        <p:spPr bwMode="auto">
          <a:xfrm>
            <a:off x="5106024" y="2816729"/>
            <a:ext cx="2304068" cy="1365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vest in Europe's best startups | Crowdcube‬‏">
            <a:extLst>
              <a:ext uri="{FF2B5EF4-FFF2-40B4-BE49-F238E27FC236}">
                <a16:creationId xmlns:a16="http://schemas.microsoft.com/office/drawing/2014/main" id="{65415D01-0AE8-9970-D788-600C0EF0B5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69" r="5992"/>
          <a:stretch/>
        </p:blipFill>
        <p:spPr bwMode="auto">
          <a:xfrm>
            <a:off x="9306690" y="2811951"/>
            <a:ext cx="2242868" cy="136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2300757" y="2393372"/>
            <a:ext cx="6291030" cy="2493717"/>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611BC-11BE-54AE-0F79-3C594D965A77}"/>
              </a:ext>
            </a:extLst>
          </p:cNvPr>
          <p:cNvSpPr txBox="1"/>
          <p:nvPr/>
        </p:nvSpPr>
        <p:spPr>
          <a:xfrm>
            <a:off x="9599381" y="1081859"/>
            <a:ext cx="2489200" cy="400110"/>
          </a:xfrm>
          <a:prstGeom prst="rect">
            <a:avLst/>
          </a:prstGeom>
          <a:noFill/>
        </p:spPr>
        <p:txBody>
          <a:bodyPr wrap="square" rtlCol="0">
            <a:spAutoFit/>
          </a:bodyPr>
          <a:lstStyle/>
          <a:p>
            <a:pPr algn="r" rtl="1"/>
            <a:r>
              <a:rPr lang="ar-KW" sz="2000" dirty="0">
                <a:solidFill>
                  <a:schemeClr val="bg1"/>
                </a:solidFill>
                <a:cs typeface="mohammad bold art 1" pitchFamily="2" charset="-78"/>
              </a:rPr>
              <a:t>محتوى ورشة العمل</a:t>
            </a:r>
            <a:endParaRPr lang="en-US" sz="2000" dirty="0">
              <a:solidFill>
                <a:schemeClr val="bg1"/>
              </a:solidFill>
              <a:cs typeface="mohammad bold art 1" pitchFamily="2" charset="-78"/>
            </a:endParaRPr>
          </a:p>
        </p:txBody>
      </p:sp>
      <p:sp>
        <p:nvSpPr>
          <p:cNvPr id="14" name="Rectangle 13">
            <a:extLst>
              <a:ext uri="{FF2B5EF4-FFF2-40B4-BE49-F238E27FC236}">
                <a16:creationId xmlns:a16="http://schemas.microsoft.com/office/drawing/2014/main" id="{84A112D7-AD28-0295-586E-00DFB5836056}"/>
              </a:ext>
            </a:extLst>
          </p:cNvPr>
          <p:cNvSpPr/>
          <p:nvPr/>
        </p:nvSpPr>
        <p:spPr>
          <a:xfrm>
            <a:off x="7960382" y="2638377"/>
            <a:ext cx="473373" cy="430839"/>
          </a:xfrm>
          <a:prstGeom prst="rect">
            <a:avLst/>
          </a:prstGeom>
          <a:solidFill>
            <a:schemeClr val="tx2">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E2C21E-C12F-CC91-8150-5D91D797091A}"/>
              </a:ext>
            </a:extLst>
          </p:cNvPr>
          <p:cNvSpPr txBox="1"/>
          <p:nvPr/>
        </p:nvSpPr>
        <p:spPr>
          <a:xfrm>
            <a:off x="7970024" y="2688038"/>
            <a:ext cx="470045" cy="369332"/>
          </a:xfrm>
          <a:prstGeom prst="rect">
            <a:avLst/>
          </a:prstGeom>
          <a:noFill/>
        </p:spPr>
        <p:txBody>
          <a:bodyPr wrap="square" rtlCol="0">
            <a:spAutoFit/>
          </a:bodyPr>
          <a:lstStyle/>
          <a:p>
            <a:pPr algn="ctr"/>
            <a:r>
              <a:rPr lang="en-US" dirty="0">
                <a:solidFill>
                  <a:schemeClr val="bg1"/>
                </a:solidFill>
                <a:latin typeface="+mj-lt"/>
                <a:ea typeface="Yu Gothic Light" panose="020B0300000000000000" pitchFamily="34" charset="-128"/>
              </a:rPr>
              <a:t>1</a:t>
            </a:r>
          </a:p>
        </p:txBody>
      </p:sp>
      <p:sp>
        <p:nvSpPr>
          <p:cNvPr id="27" name="TextBox 26">
            <a:extLst>
              <a:ext uri="{FF2B5EF4-FFF2-40B4-BE49-F238E27FC236}">
                <a16:creationId xmlns:a16="http://schemas.microsoft.com/office/drawing/2014/main" id="{5EC81497-7A5E-36C7-BD85-37FC2779B141}"/>
              </a:ext>
            </a:extLst>
          </p:cNvPr>
          <p:cNvSpPr txBox="1"/>
          <p:nvPr/>
        </p:nvSpPr>
        <p:spPr>
          <a:xfrm>
            <a:off x="2300756" y="2663665"/>
            <a:ext cx="2287065" cy="523220"/>
          </a:xfrm>
          <a:prstGeom prst="rect">
            <a:avLst/>
          </a:prstGeom>
          <a:noFill/>
        </p:spPr>
        <p:txBody>
          <a:bodyPr wrap="square" rtlCol="0">
            <a:spAutoFit/>
          </a:bodyPr>
          <a:lstStyle/>
          <a:p>
            <a:pPr algn="r" rtl="1"/>
            <a:r>
              <a:rPr lang="ar-KW" sz="1400" dirty="0">
                <a:solidFill>
                  <a:schemeClr val="tx2">
                    <a:lumMod val="50000"/>
                  </a:schemeClr>
                </a:solidFill>
                <a:cs typeface="mohammad bold art 1" pitchFamily="2" charset="-78"/>
              </a:rPr>
              <a:t>التقنيات المستخدمة في تقديم الخدمات المالية</a:t>
            </a:r>
            <a:endParaRPr lang="en-US" sz="1400" dirty="0">
              <a:solidFill>
                <a:schemeClr val="tx2">
                  <a:lumMod val="50000"/>
                </a:schemeClr>
              </a:solidFill>
              <a:cs typeface="mohammad bold art 1" pitchFamily="2" charset="-78"/>
            </a:endParaRPr>
          </a:p>
        </p:txBody>
      </p:sp>
      <p:sp>
        <p:nvSpPr>
          <p:cNvPr id="28" name="TextBox 27">
            <a:extLst>
              <a:ext uri="{FF2B5EF4-FFF2-40B4-BE49-F238E27FC236}">
                <a16:creationId xmlns:a16="http://schemas.microsoft.com/office/drawing/2014/main" id="{8EA2E530-AB5C-FB33-283D-F2192FEF1CA7}"/>
              </a:ext>
            </a:extLst>
          </p:cNvPr>
          <p:cNvSpPr txBox="1"/>
          <p:nvPr/>
        </p:nvSpPr>
        <p:spPr>
          <a:xfrm>
            <a:off x="5416471" y="2657731"/>
            <a:ext cx="2321061" cy="307777"/>
          </a:xfrm>
          <a:prstGeom prst="rect">
            <a:avLst/>
          </a:prstGeom>
          <a:noFill/>
        </p:spPr>
        <p:txBody>
          <a:bodyPr wrap="square" rtlCol="0">
            <a:spAutoFit/>
          </a:bodyPr>
          <a:lstStyle/>
          <a:p>
            <a:pPr algn="r" rtl="1"/>
            <a:r>
              <a:rPr lang="ar-KW" sz="1400" dirty="0">
                <a:solidFill>
                  <a:schemeClr val="tx2">
                    <a:lumMod val="50000"/>
                  </a:schemeClr>
                </a:solidFill>
                <a:cs typeface="mohammad bold art 1" pitchFamily="2" charset="-78"/>
              </a:rPr>
              <a:t>تاريخ التقنيات المالية</a:t>
            </a:r>
            <a:endParaRPr lang="en-US" sz="1400" dirty="0">
              <a:solidFill>
                <a:schemeClr val="tx2">
                  <a:lumMod val="50000"/>
                </a:schemeClr>
              </a:solidFill>
              <a:cs typeface="mohammad bold art 1" pitchFamily="2" charset="-78"/>
            </a:endParaRPr>
          </a:p>
        </p:txBody>
      </p:sp>
      <p:sp>
        <p:nvSpPr>
          <p:cNvPr id="29" name="TextBox 28">
            <a:extLst>
              <a:ext uri="{FF2B5EF4-FFF2-40B4-BE49-F238E27FC236}">
                <a16:creationId xmlns:a16="http://schemas.microsoft.com/office/drawing/2014/main" id="{C0EE620B-1000-5D7E-B7E8-A2DDB6FB1919}"/>
              </a:ext>
            </a:extLst>
          </p:cNvPr>
          <p:cNvSpPr txBox="1"/>
          <p:nvPr/>
        </p:nvSpPr>
        <p:spPr>
          <a:xfrm>
            <a:off x="5575501" y="3465401"/>
            <a:ext cx="2196492" cy="307777"/>
          </a:xfrm>
          <a:prstGeom prst="rect">
            <a:avLst/>
          </a:prstGeom>
          <a:noFill/>
        </p:spPr>
        <p:txBody>
          <a:bodyPr wrap="square" rtlCol="0">
            <a:spAutoFit/>
          </a:bodyPr>
          <a:lstStyle/>
          <a:p>
            <a:pPr algn="r" rtl="1"/>
            <a:r>
              <a:rPr lang="ar-KW" sz="1400" dirty="0">
                <a:solidFill>
                  <a:schemeClr val="tx2">
                    <a:lumMod val="50000"/>
                  </a:schemeClr>
                </a:solidFill>
                <a:cs typeface="mohammad bold art 1" pitchFamily="2" charset="-78"/>
              </a:rPr>
              <a:t>صناعة التقنيات المالية</a:t>
            </a:r>
            <a:endParaRPr lang="en-US" sz="1400" dirty="0">
              <a:solidFill>
                <a:schemeClr val="tx2">
                  <a:lumMod val="50000"/>
                </a:schemeClr>
              </a:solidFill>
              <a:cs typeface="mohammad bold art 1" pitchFamily="2" charset="-78"/>
            </a:endParaRPr>
          </a:p>
        </p:txBody>
      </p:sp>
      <p:sp>
        <p:nvSpPr>
          <p:cNvPr id="30" name="TextBox 29">
            <a:extLst>
              <a:ext uri="{FF2B5EF4-FFF2-40B4-BE49-F238E27FC236}">
                <a16:creationId xmlns:a16="http://schemas.microsoft.com/office/drawing/2014/main" id="{DE558B28-61ED-BE3D-49FC-77CE7D3BAE4E}"/>
              </a:ext>
            </a:extLst>
          </p:cNvPr>
          <p:cNvSpPr txBox="1"/>
          <p:nvPr/>
        </p:nvSpPr>
        <p:spPr>
          <a:xfrm>
            <a:off x="2456304" y="3383507"/>
            <a:ext cx="2158839" cy="523220"/>
          </a:xfrm>
          <a:prstGeom prst="rect">
            <a:avLst/>
          </a:prstGeom>
          <a:noFill/>
        </p:spPr>
        <p:txBody>
          <a:bodyPr wrap="square" rtlCol="0">
            <a:spAutoFit/>
          </a:bodyPr>
          <a:lstStyle/>
          <a:p>
            <a:pPr algn="justLow" rtl="1"/>
            <a:r>
              <a:rPr lang="ar-KW" sz="1400" dirty="0">
                <a:solidFill>
                  <a:schemeClr val="tx2">
                    <a:lumMod val="50000"/>
                  </a:schemeClr>
                </a:solidFill>
                <a:cs typeface="mohammad bold art 1" pitchFamily="2" charset="-78"/>
              </a:rPr>
              <a:t>تنظيم هيئة أسواق المال لخدمات التقنيات المالية</a:t>
            </a:r>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77800" y="6114275"/>
            <a:ext cx="1664996" cy="645751"/>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2</a:t>
            </a:r>
          </a:p>
        </p:txBody>
      </p:sp>
      <p:sp>
        <p:nvSpPr>
          <p:cNvPr id="8" name="TextBox 7">
            <a:extLst>
              <a:ext uri="{FF2B5EF4-FFF2-40B4-BE49-F238E27FC236}">
                <a16:creationId xmlns:a16="http://schemas.microsoft.com/office/drawing/2014/main" id="{25B91466-A3D4-2F40-A9DB-845D14A275E6}"/>
              </a:ext>
            </a:extLst>
          </p:cNvPr>
          <p:cNvSpPr txBox="1"/>
          <p:nvPr/>
        </p:nvSpPr>
        <p:spPr>
          <a:xfrm>
            <a:off x="5633347" y="4102436"/>
            <a:ext cx="2196491" cy="523220"/>
          </a:xfrm>
          <a:prstGeom prst="rect">
            <a:avLst/>
          </a:prstGeom>
          <a:noFill/>
        </p:spPr>
        <p:txBody>
          <a:bodyPr wrap="square" rtlCol="0">
            <a:spAutoFit/>
          </a:bodyPr>
          <a:lstStyle/>
          <a:p>
            <a:pPr algn="r" rtl="1"/>
            <a:r>
              <a:rPr lang="ar-KW" sz="1400" dirty="0">
                <a:solidFill>
                  <a:schemeClr val="tx2">
                    <a:lumMod val="50000"/>
                  </a:schemeClr>
                </a:solidFill>
                <a:cs typeface="mohammad bold art 1" pitchFamily="2" charset="-78"/>
              </a:rPr>
              <a:t>خدمة التمويل الجماعي القائم على الأوراق المالية</a:t>
            </a:r>
            <a:endParaRPr lang="en-US" sz="1400" dirty="0">
              <a:solidFill>
                <a:schemeClr val="tx2">
                  <a:lumMod val="50000"/>
                </a:schemeClr>
              </a:solidFill>
              <a:cs typeface="mohammad bold art 1" pitchFamily="2" charset="-78"/>
            </a:endParaRP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9D7B4-AC4E-38E3-EA22-F8432ECCB882}"/>
              </a:ext>
            </a:extLst>
          </p:cNvPr>
          <p:cNvSpPr/>
          <p:nvPr/>
        </p:nvSpPr>
        <p:spPr>
          <a:xfrm>
            <a:off x="7960382" y="3380788"/>
            <a:ext cx="473373" cy="430839"/>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BB813A-1639-E231-8A0D-2302EF57524C}"/>
              </a:ext>
            </a:extLst>
          </p:cNvPr>
          <p:cNvSpPr/>
          <p:nvPr/>
        </p:nvSpPr>
        <p:spPr>
          <a:xfrm>
            <a:off x="4703309" y="2657285"/>
            <a:ext cx="473373" cy="430839"/>
          </a:xfrm>
          <a:prstGeom prst="rect">
            <a:avLst/>
          </a:prstGeom>
          <a:solidFill>
            <a:schemeClr val="accent1">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BB2AE5-C1F1-3F8A-71FA-F2BC463149AD}"/>
              </a:ext>
            </a:extLst>
          </p:cNvPr>
          <p:cNvSpPr/>
          <p:nvPr/>
        </p:nvSpPr>
        <p:spPr>
          <a:xfrm>
            <a:off x="4703308" y="3380787"/>
            <a:ext cx="473373" cy="430839"/>
          </a:xfrm>
          <a:prstGeom prst="rect">
            <a:avLst/>
          </a:prstGeom>
          <a:solidFill>
            <a:schemeClr val="tx2">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0FA6EC-9683-D67C-23B3-471E6FBADF85}"/>
              </a:ext>
            </a:extLst>
          </p:cNvPr>
          <p:cNvSpPr/>
          <p:nvPr/>
        </p:nvSpPr>
        <p:spPr>
          <a:xfrm>
            <a:off x="7960383" y="4117873"/>
            <a:ext cx="473373" cy="430839"/>
          </a:xfrm>
          <a:prstGeom prst="rect">
            <a:avLst/>
          </a:prstGeom>
          <a:solidFill>
            <a:schemeClr val="accent4">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FECF892-6616-AD2F-8CBA-8F2922C44B1A}"/>
              </a:ext>
            </a:extLst>
          </p:cNvPr>
          <p:cNvSpPr txBox="1"/>
          <p:nvPr/>
        </p:nvSpPr>
        <p:spPr>
          <a:xfrm>
            <a:off x="7962045" y="3411540"/>
            <a:ext cx="470045" cy="369332"/>
          </a:xfrm>
          <a:prstGeom prst="rect">
            <a:avLst/>
          </a:prstGeom>
          <a:noFill/>
        </p:spPr>
        <p:txBody>
          <a:bodyPr wrap="square" rtlCol="0">
            <a:spAutoFit/>
          </a:bodyPr>
          <a:lstStyle/>
          <a:p>
            <a:pPr algn="ctr"/>
            <a:r>
              <a:rPr lang="en-US" dirty="0">
                <a:solidFill>
                  <a:schemeClr val="bg1"/>
                </a:solidFill>
                <a:latin typeface="+mj-lt"/>
                <a:ea typeface="Yu Gothic Light" panose="020B0300000000000000" pitchFamily="34" charset="-128"/>
              </a:rPr>
              <a:t>3</a:t>
            </a:r>
          </a:p>
        </p:txBody>
      </p:sp>
      <p:sp>
        <p:nvSpPr>
          <p:cNvPr id="40" name="TextBox 39">
            <a:extLst>
              <a:ext uri="{FF2B5EF4-FFF2-40B4-BE49-F238E27FC236}">
                <a16:creationId xmlns:a16="http://schemas.microsoft.com/office/drawing/2014/main" id="{C6D20E25-4848-E0E3-0363-978D9A5385FF}"/>
              </a:ext>
            </a:extLst>
          </p:cNvPr>
          <p:cNvSpPr txBox="1"/>
          <p:nvPr/>
        </p:nvSpPr>
        <p:spPr>
          <a:xfrm>
            <a:off x="4696995" y="2697204"/>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2</a:t>
            </a:r>
          </a:p>
        </p:txBody>
      </p:sp>
      <p:sp>
        <p:nvSpPr>
          <p:cNvPr id="41" name="TextBox 40">
            <a:extLst>
              <a:ext uri="{FF2B5EF4-FFF2-40B4-BE49-F238E27FC236}">
                <a16:creationId xmlns:a16="http://schemas.microsoft.com/office/drawing/2014/main" id="{FB120D54-F2EF-8637-1C77-CE608DEA386C}"/>
              </a:ext>
            </a:extLst>
          </p:cNvPr>
          <p:cNvSpPr txBox="1"/>
          <p:nvPr/>
        </p:nvSpPr>
        <p:spPr>
          <a:xfrm>
            <a:off x="4704970" y="3422334"/>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4</a:t>
            </a:r>
          </a:p>
        </p:txBody>
      </p:sp>
      <p:sp>
        <p:nvSpPr>
          <p:cNvPr id="42" name="TextBox 41">
            <a:extLst>
              <a:ext uri="{FF2B5EF4-FFF2-40B4-BE49-F238E27FC236}">
                <a16:creationId xmlns:a16="http://schemas.microsoft.com/office/drawing/2014/main" id="{8DFE4A04-90B8-058A-8C28-FA5BF5C5A8B2}"/>
              </a:ext>
            </a:extLst>
          </p:cNvPr>
          <p:cNvSpPr txBox="1"/>
          <p:nvPr/>
        </p:nvSpPr>
        <p:spPr>
          <a:xfrm>
            <a:off x="7962045" y="4179380"/>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5</a:t>
            </a:r>
          </a:p>
        </p:txBody>
      </p:sp>
      <p:sp>
        <p:nvSpPr>
          <p:cNvPr id="5" name="Rectangle 4">
            <a:extLst>
              <a:ext uri="{FF2B5EF4-FFF2-40B4-BE49-F238E27FC236}">
                <a16:creationId xmlns:a16="http://schemas.microsoft.com/office/drawing/2014/main" id="{A26F9A22-E919-9FC2-C4D0-53196BBD6F09}"/>
              </a:ext>
            </a:extLst>
          </p:cNvPr>
          <p:cNvSpPr/>
          <p:nvPr/>
        </p:nvSpPr>
        <p:spPr>
          <a:xfrm>
            <a:off x="4713682" y="4117873"/>
            <a:ext cx="470045" cy="430840"/>
          </a:xfrm>
          <a:prstGeom prst="rect">
            <a:avLst/>
          </a:prstGeom>
          <a:solidFill>
            <a:schemeClr val="tx2">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EBCE6C-48AC-C4AF-3976-0B505C7B82B4}"/>
              </a:ext>
            </a:extLst>
          </p:cNvPr>
          <p:cNvSpPr txBox="1"/>
          <p:nvPr/>
        </p:nvSpPr>
        <p:spPr>
          <a:xfrm>
            <a:off x="4711999" y="4163903"/>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6</a:t>
            </a:r>
          </a:p>
        </p:txBody>
      </p:sp>
      <p:sp>
        <p:nvSpPr>
          <p:cNvPr id="7" name="TextBox 6">
            <a:extLst>
              <a:ext uri="{FF2B5EF4-FFF2-40B4-BE49-F238E27FC236}">
                <a16:creationId xmlns:a16="http://schemas.microsoft.com/office/drawing/2014/main" id="{D2C038AC-4675-E0BA-8E82-9AE9121C5789}"/>
              </a:ext>
            </a:extLst>
          </p:cNvPr>
          <p:cNvSpPr txBox="1"/>
          <p:nvPr/>
        </p:nvSpPr>
        <p:spPr>
          <a:xfrm>
            <a:off x="2263933" y="4187608"/>
            <a:ext cx="2397921" cy="307777"/>
          </a:xfrm>
          <a:prstGeom prst="rect">
            <a:avLst/>
          </a:prstGeom>
          <a:noFill/>
        </p:spPr>
        <p:txBody>
          <a:bodyPr wrap="square" rtlCol="0">
            <a:spAutoFit/>
          </a:bodyPr>
          <a:lstStyle/>
          <a:p>
            <a:pPr algn="r" rtl="1"/>
            <a:r>
              <a:rPr lang="ar-KW" sz="1400" dirty="0">
                <a:solidFill>
                  <a:schemeClr val="tx2">
                    <a:lumMod val="50000"/>
                  </a:schemeClr>
                </a:solidFill>
                <a:cs typeface="mohammad bold art 1" pitchFamily="2" charset="-78"/>
              </a:rPr>
              <a:t>خدمة مستشار الاستثمار الآلي</a:t>
            </a:r>
            <a:endParaRPr lang="en-US" sz="1400" dirty="0">
              <a:solidFill>
                <a:schemeClr val="tx2">
                  <a:lumMod val="50000"/>
                </a:schemeClr>
              </a:solidFill>
              <a:cs typeface="mohammad bold art 1" pitchFamily="2" charset="-78"/>
            </a:endParaRPr>
          </a:p>
        </p:txBody>
      </p:sp>
    </p:spTree>
    <p:extLst>
      <p:ext uri="{BB962C8B-B14F-4D97-AF65-F5344CB8AC3E}">
        <p14:creationId xmlns:p14="http://schemas.microsoft.com/office/powerpoint/2010/main" val="227842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0DFC8-878D-43E8-A828-C8EB2E7DD542}"/>
              </a:ext>
            </a:extLst>
          </p:cNvPr>
          <p:cNvSpPr>
            <a:spLocks noGrp="1"/>
          </p:cNvSpPr>
          <p:nvPr>
            <p:ph idx="1"/>
          </p:nvPr>
        </p:nvSpPr>
        <p:spPr>
          <a:xfrm>
            <a:off x="3396657" y="2497646"/>
            <a:ext cx="8368582" cy="401243"/>
          </a:xfrm>
        </p:spPr>
        <p:txBody>
          <a:bodyPr>
            <a:normAutofit/>
          </a:bodyPr>
          <a:lstStyle/>
          <a:p>
            <a:pPr marL="0" indent="0" algn="ctr" rtl="1">
              <a:lnSpc>
                <a:spcPct val="100000"/>
              </a:lnSpc>
              <a:buNone/>
            </a:pPr>
            <a:r>
              <a:rPr lang="ar-KW" sz="1600" dirty="0">
                <a:solidFill>
                  <a:schemeClr val="bg1"/>
                </a:solidFill>
                <a:cs typeface="mohammad bold art 1" pitchFamily="2" charset="-78"/>
              </a:rPr>
              <a:t>ما هو التمويل الجماعي؟</a:t>
            </a:r>
          </a:p>
        </p:txBody>
      </p:sp>
      <p:pic>
        <p:nvPicPr>
          <p:cNvPr id="8" name="Picture 7">
            <a:extLst>
              <a:ext uri="{FF2B5EF4-FFF2-40B4-BE49-F238E27FC236}">
                <a16:creationId xmlns:a16="http://schemas.microsoft.com/office/drawing/2014/main" id="{AE1DBE5C-084C-9DBA-8C54-C00C724D9C91}"/>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0" y="6276945"/>
            <a:ext cx="1439880" cy="581055"/>
          </a:xfrm>
          <a:prstGeom prst="rect">
            <a:avLst/>
          </a:prstGeom>
          <a:ln>
            <a:noFill/>
          </a:ln>
          <a:extLst>
            <a:ext uri="{53640926-AAD7-44D8-BBD7-CCE9431645EC}">
              <a14:shadowObscured xmlns:a14="http://schemas.microsoft.com/office/drawing/2010/main"/>
            </a:ext>
          </a:extLst>
        </p:spPr>
      </p:pic>
      <p:cxnSp>
        <p:nvCxnSpPr>
          <p:cNvPr id="28" name="Straight Connector 27">
            <a:extLst>
              <a:ext uri="{FF2B5EF4-FFF2-40B4-BE49-F238E27FC236}">
                <a16:creationId xmlns:a16="http://schemas.microsoft.com/office/drawing/2014/main" id="{3B357ABE-7AD7-4F6B-9809-C5122D0812E9}"/>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5" name="Picture 4" descr="A black background with a black square&#10;&#10;Description automatically generated with medium confidence">
            <a:extLst>
              <a:ext uri="{FF2B5EF4-FFF2-40B4-BE49-F238E27FC236}">
                <a16:creationId xmlns:a16="http://schemas.microsoft.com/office/drawing/2014/main" id="{58FC2531-FE73-9763-55A3-17DD98B4B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024" y="743463"/>
            <a:ext cx="528782" cy="528782"/>
          </a:xfrm>
          <a:prstGeom prst="rect">
            <a:avLst/>
          </a:prstGeom>
        </p:spPr>
      </p:pic>
      <p:sp>
        <p:nvSpPr>
          <p:cNvPr id="6" name="Rectangle 5">
            <a:extLst>
              <a:ext uri="{FF2B5EF4-FFF2-40B4-BE49-F238E27FC236}">
                <a16:creationId xmlns:a16="http://schemas.microsoft.com/office/drawing/2014/main" id="{B10F3C1F-908C-FB1A-E8BA-03A6190F8C4B}"/>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B441E8C5-DFDF-B9CD-0C16-1FAF3A9BA3E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9C23128-CF0B-12AB-64B1-A128C6B7FECA}"/>
              </a:ext>
            </a:extLst>
          </p:cNvPr>
          <p:cNvSpPr txBox="1"/>
          <p:nvPr/>
        </p:nvSpPr>
        <p:spPr>
          <a:xfrm>
            <a:off x="11836400" y="6325002"/>
            <a:ext cx="508000" cy="307777"/>
          </a:xfrm>
          <a:prstGeom prst="rect">
            <a:avLst/>
          </a:prstGeom>
          <a:noFill/>
        </p:spPr>
        <p:txBody>
          <a:bodyPr wrap="square" rtlCol="0">
            <a:spAutoFit/>
          </a:bodyPr>
          <a:lstStyle/>
          <a:p>
            <a:r>
              <a:rPr lang="ar-KW" sz="1400" dirty="0">
                <a:solidFill>
                  <a:schemeClr val="bg1"/>
                </a:solidFill>
              </a:rPr>
              <a:t>20</a:t>
            </a:r>
            <a:endParaRPr lang="en-US" sz="1400" dirty="0">
              <a:solidFill>
                <a:schemeClr val="bg1"/>
              </a:solidFill>
            </a:endParaRPr>
          </a:p>
        </p:txBody>
      </p:sp>
      <p:sp>
        <p:nvSpPr>
          <p:cNvPr id="4" name="Flowchart: Data 3">
            <a:extLst>
              <a:ext uri="{FF2B5EF4-FFF2-40B4-BE49-F238E27FC236}">
                <a16:creationId xmlns:a16="http://schemas.microsoft.com/office/drawing/2014/main" id="{36C0428E-9388-F83F-15B8-35F7A008C053}"/>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C3F2B1E1-C245-94BB-8153-3EF95C15674E}"/>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4A60EA0-F890-D914-6A0B-6E80144994E6}"/>
              </a:ext>
            </a:extLst>
          </p:cNvPr>
          <p:cNvGrpSpPr/>
          <p:nvPr/>
        </p:nvGrpSpPr>
        <p:grpSpPr>
          <a:xfrm>
            <a:off x="3593941" y="2309828"/>
            <a:ext cx="2312745" cy="2458105"/>
            <a:chOff x="3418663" y="2299227"/>
            <a:chExt cx="2312745" cy="2458105"/>
          </a:xfrm>
        </p:grpSpPr>
        <p:pic>
          <p:nvPicPr>
            <p:cNvPr id="17" name="Graphic 16" descr="Laptop">
              <a:extLst>
                <a:ext uri="{FF2B5EF4-FFF2-40B4-BE49-F238E27FC236}">
                  <a16:creationId xmlns:a16="http://schemas.microsoft.com/office/drawing/2014/main" id="{7F6B5A21-B68E-9BD9-76EC-28E573A80D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6406" y="2389373"/>
              <a:ext cx="1061828" cy="1138906"/>
            </a:xfrm>
            <a:prstGeom prst="rect">
              <a:avLst/>
            </a:prstGeom>
          </p:spPr>
        </p:pic>
        <p:sp>
          <p:nvSpPr>
            <p:cNvPr id="18" name="TextBox 17">
              <a:extLst>
                <a:ext uri="{FF2B5EF4-FFF2-40B4-BE49-F238E27FC236}">
                  <a16:creationId xmlns:a16="http://schemas.microsoft.com/office/drawing/2014/main" id="{8CA32136-15B4-8607-4EAF-5B2708A48FAE}"/>
                </a:ext>
              </a:extLst>
            </p:cNvPr>
            <p:cNvSpPr txBox="1"/>
            <p:nvPr/>
          </p:nvSpPr>
          <p:spPr>
            <a:xfrm>
              <a:off x="3529513" y="3424706"/>
              <a:ext cx="2135615" cy="1015663"/>
            </a:xfrm>
            <a:prstGeom prst="rect">
              <a:avLst/>
            </a:prstGeom>
            <a:noFill/>
          </p:spPr>
          <p:txBody>
            <a:bodyPr wrap="square" rtlCol="0">
              <a:spAutoFit/>
            </a:bodyPr>
            <a:lstStyle/>
            <a:p>
              <a:pPr algn="just" rtl="1"/>
              <a:r>
                <a:rPr lang="ar-KW" sz="1200" dirty="0">
                  <a:cs typeface="mohammad bold art 1" pitchFamily="2" charset="-78"/>
                </a:rPr>
                <a:t>تتوجه الشركة إلى منصة تمويل جماعي قائم على الأوراق المالية مقيدة في سجلات الهيئة للحصول على الموافقة لعرض </a:t>
              </a:r>
              <a:r>
                <a:rPr lang="ar-KW" sz="1200" u="sng" dirty="0">
                  <a:cs typeface="mohammad bold art 1" pitchFamily="2" charset="-78"/>
                </a:rPr>
                <a:t>مشروع</a:t>
              </a:r>
              <a:r>
                <a:rPr lang="ar-KW" sz="1200" dirty="0">
                  <a:cs typeface="mohammad bold art 1" pitchFamily="2" charset="-78"/>
                </a:rPr>
                <a:t> التوسع للحصول على التمويل المطلوب.</a:t>
              </a:r>
            </a:p>
          </p:txBody>
        </p:sp>
        <p:sp>
          <p:nvSpPr>
            <p:cNvPr id="19" name="Rectangle: Rounded Corners 18">
              <a:extLst>
                <a:ext uri="{FF2B5EF4-FFF2-40B4-BE49-F238E27FC236}">
                  <a16:creationId xmlns:a16="http://schemas.microsoft.com/office/drawing/2014/main" id="{B7132B5E-D874-A562-D286-76B1119A6348}"/>
                </a:ext>
              </a:extLst>
            </p:cNvPr>
            <p:cNvSpPr/>
            <p:nvPr/>
          </p:nvSpPr>
          <p:spPr>
            <a:xfrm>
              <a:off x="3418663" y="2299227"/>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0AA52DD-8BAC-37AB-F1E0-AF836BE1547F}"/>
              </a:ext>
            </a:extLst>
          </p:cNvPr>
          <p:cNvGrpSpPr/>
          <p:nvPr/>
        </p:nvGrpSpPr>
        <p:grpSpPr>
          <a:xfrm>
            <a:off x="690857" y="2309827"/>
            <a:ext cx="2312745" cy="2458105"/>
            <a:chOff x="412692" y="2299228"/>
            <a:chExt cx="2312745" cy="2458105"/>
          </a:xfrm>
        </p:grpSpPr>
        <p:grpSp>
          <p:nvGrpSpPr>
            <p:cNvPr id="26" name="Group 25">
              <a:extLst>
                <a:ext uri="{FF2B5EF4-FFF2-40B4-BE49-F238E27FC236}">
                  <a16:creationId xmlns:a16="http://schemas.microsoft.com/office/drawing/2014/main" id="{C348EBC9-493C-E6AF-A42D-8BB6C2146291}"/>
                </a:ext>
              </a:extLst>
            </p:cNvPr>
            <p:cNvGrpSpPr/>
            <p:nvPr/>
          </p:nvGrpSpPr>
          <p:grpSpPr>
            <a:xfrm>
              <a:off x="524443" y="2512937"/>
              <a:ext cx="2089241" cy="1939072"/>
              <a:chOff x="10008601" y="3901449"/>
              <a:chExt cx="2089241" cy="1939072"/>
            </a:xfrm>
          </p:grpSpPr>
          <p:sp>
            <p:nvSpPr>
              <p:cNvPr id="29" name="TextBox 28">
                <a:extLst>
                  <a:ext uri="{FF2B5EF4-FFF2-40B4-BE49-F238E27FC236}">
                    <a16:creationId xmlns:a16="http://schemas.microsoft.com/office/drawing/2014/main" id="{88F05627-C984-5BB2-9FFD-AC1A5A41F4D7}"/>
                  </a:ext>
                </a:extLst>
              </p:cNvPr>
              <p:cNvSpPr txBox="1"/>
              <p:nvPr/>
            </p:nvSpPr>
            <p:spPr>
              <a:xfrm>
                <a:off x="10008601" y="4824858"/>
                <a:ext cx="2089241" cy="1015663"/>
              </a:xfrm>
              <a:prstGeom prst="rect">
                <a:avLst/>
              </a:prstGeom>
              <a:noFill/>
            </p:spPr>
            <p:txBody>
              <a:bodyPr wrap="square" rtlCol="0">
                <a:spAutoFit/>
              </a:bodyPr>
              <a:lstStyle/>
              <a:p>
                <a:pPr algn="just" rtl="1"/>
                <a:r>
                  <a:rPr lang="ar-KW" sz="1200" dirty="0">
                    <a:cs typeface="mohammad bold art 1" pitchFamily="2" charset="-78"/>
                  </a:rPr>
                  <a:t>من خلال استخدام المنصة, يقوم المستثمرون بالاطلاع على المشاريع (العروض)، ومن ثم اختيار الاستثمار المناسب لهم والدخول فيه.</a:t>
                </a:r>
              </a:p>
            </p:txBody>
          </p:sp>
          <p:pic>
            <p:nvPicPr>
              <p:cNvPr id="30" name="Graphic 29" descr="Users">
                <a:extLst>
                  <a:ext uri="{FF2B5EF4-FFF2-40B4-BE49-F238E27FC236}">
                    <a16:creationId xmlns:a16="http://schemas.microsoft.com/office/drawing/2014/main" id="{BE5B7AFA-0367-F480-E36A-2267955A4F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1699" y="3901449"/>
                <a:ext cx="914400" cy="980777"/>
              </a:xfrm>
              <a:prstGeom prst="rect">
                <a:avLst/>
              </a:prstGeom>
            </p:spPr>
          </p:pic>
        </p:grpSp>
        <p:sp>
          <p:nvSpPr>
            <p:cNvPr id="27" name="Rectangle: Rounded Corners 26">
              <a:extLst>
                <a:ext uri="{FF2B5EF4-FFF2-40B4-BE49-F238E27FC236}">
                  <a16:creationId xmlns:a16="http://schemas.microsoft.com/office/drawing/2014/main" id="{28426A0C-2A90-3EB2-B13C-E5AC22693F32}"/>
                </a:ext>
              </a:extLst>
            </p:cNvPr>
            <p:cNvSpPr/>
            <p:nvPr/>
          </p:nvSpPr>
          <p:spPr>
            <a:xfrm>
              <a:off x="412692" y="2299228"/>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33" name="Title 1">
            <a:extLst>
              <a:ext uri="{FF2B5EF4-FFF2-40B4-BE49-F238E27FC236}">
                <a16:creationId xmlns:a16="http://schemas.microsoft.com/office/drawing/2014/main" id="{C19E2804-DF91-A523-4DE3-5407478D1719}"/>
              </a:ext>
            </a:extLst>
          </p:cNvPr>
          <p:cNvSpPr txBox="1">
            <a:spLocks/>
          </p:cNvSpPr>
          <p:nvPr/>
        </p:nvSpPr>
        <p:spPr>
          <a:xfrm>
            <a:off x="967313" y="749215"/>
            <a:ext cx="9647372"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a:solidFill>
                  <a:schemeClr val="tx2">
                    <a:lumMod val="50000"/>
                  </a:schemeClr>
                </a:solidFill>
                <a:cs typeface="mohammad bold art 1" pitchFamily="2" charset="-78"/>
              </a:rPr>
              <a:t>خدمة التمويل الجماعي القائم على الأوراق المالية          </a:t>
            </a:r>
            <a:r>
              <a:rPr lang="en-US" sz="1800">
                <a:solidFill>
                  <a:schemeClr val="tx2">
                    <a:lumMod val="75000"/>
                  </a:schemeClr>
                </a:solidFill>
                <a:latin typeface="Tw Cen MT" panose="020B0602020104020603" pitchFamily="34" charset="0"/>
                <a:ea typeface="GE SS Two Bold" panose="020A0503020102020204" pitchFamily="18" charset="-78"/>
                <a:cs typeface="Times New Roman" panose="02020603050405020304" pitchFamily="18" charset="0"/>
              </a:rPr>
              <a:t>SECURITIES-BASED CROWDFUNDING</a:t>
            </a:r>
            <a:r>
              <a:rPr lang="ar-KW" sz="1800">
                <a:solidFill>
                  <a:schemeClr val="tx2">
                    <a:lumMod val="75000"/>
                  </a:schemeClr>
                </a:solidFill>
                <a:cs typeface="mohammad bold art 1" pitchFamily="2" charset="-78"/>
              </a:rPr>
              <a:t> </a:t>
            </a:r>
            <a:endParaRPr lang="ar-KW" sz="1800" dirty="0">
              <a:solidFill>
                <a:schemeClr val="tx2">
                  <a:lumMod val="75000"/>
                </a:schemeClr>
              </a:solidFill>
              <a:cs typeface="mohammad bold art 1" pitchFamily="2" charset="-78"/>
            </a:endParaRPr>
          </a:p>
        </p:txBody>
      </p:sp>
      <p:grpSp>
        <p:nvGrpSpPr>
          <p:cNvPr id="41" name="Group 40">
            <a:extLst>
              <a:ext uri="{FF2B5EF4-FFF2-40B4-BE49-F238E27FC236}">
                <a16:creationId xmlns:a16="http://schemas.microsoft.com/office/drawing/2014/main" id="{2179E205-6670-DD0B-B7FA-0CFCC915B4AA}"/>
              </a:ext>
            </a:extLst>
          </p:cNvPr>
          <p:cNvGrpSpPr/>
          <p:nvPr/>
        </p:nvGrpSpPr>
        <p:grpSpPr>
          <a:xfrm>
            <a:off x="9426103" y="1724586"/>
            <a:ext cx="2312745" cy="2984555"/>
            <a:chOff x="9426103" y="1724586"/>
            <a:chExt cx="2312745" cy="2984555"/>
          </a:xfrm>
        </p:grpSpPr>
        <p:grpSp>
          <p:nvGrpSpPr>
            <p:cNvPr id="32" name="Group 31">
              <a:extLst>
                <a:ext uri="{FF2B5EF4-FFF2-40B4-BE49-F238E27FC236}">
                  <a16:creationId xmlns:a16="http://schemas.microsoft.com/office/drawing/2014/main" id="{C37A5C27-CBEF-CE7B-09F0-C245783F238E}"/>
                </a:ext>
              </a:extLst>
            </p:cNvPr>
            <p:cNvGrpSpPr/>
            <p:nvPr/>
          </p:nvGrpSpPr>
          <p:grpSpPr>
            <a:xfrm>
              <a:off x="9426103" y="2251036"/>
              <a:ext cx="2312745" cy="2458105"/>
              <a:chOff x="9426103" y="2345922"/>
              <a:chExt cx="2312745" cy="2458105"/>
            </a:xfrm>
          </p:grpSpPr>
          <p:grpSp>
            <p:nvGrpSpPr>
              <p:cNvPr id="9" name="Group 8">
                <a:extLst>
                  <a:ext uri="{FF2B5EF4-FFF2-40B4-BE49-F238E27FC236}">
                    <a16:creationId xmlns:a16="http://schemas.microsoft.com/office/drawing/2014/main" id="{C100D781-AC8F-75D3-3CCB-A3D6BB73FC51}"/>
                  </a:ext>
                </a:extLst>
              </p:cNvPr>
              <p:cNvGrpSpPr/>
              <p:nvPr/>
            </p:nvGrpSpPr>
            <p:grpSpPr>
              <a:xfrm>
                <a:off x="9426103" y="2345922"/>
                <a:ext cx="2312745" cy="2458105"/>
                <a:chOff x="9267092" y="2916819"/>
                <a:chExt cx="2312745" cy="2458105"/>
              </a:xfrm>
            </p:grpSpPr>
            <p:sp>
              <p:nvSpPr>
                <p:cNvPr id="12" name="TextBox 11">
                  <a:extLst>
                    <a:ext uri="{FF2B5EF4-FFF2-40B4-BE49-F238E27FC236}">
                      <a16:creationId xmlns:a16="http://schemas.microsoft.com/office/drawing/2014/main" id="{E55D7758-6A51-2562-6BD6-3582CBBAA09C}"/>
                    </a:ext>
                  </a:extLst>
                </p:cNvPr>
                <p:cNvSpPr txBox="1"/>
                <p:nvPr/>
              </p:nvSpPr>
              <p:spPr>
                <a:xfrm>
                  <a:off x="9343811" y="3900797"/>
                  <a:ext cx="2089240" cy="1384995"/>
                </a:xfrm>
                <a:prstGeom prst="rect">
                  <a:avLst/>
                </a:prstGeom>
                <a:noFill/>
              </p:spPr>
              <p:txBody>
                <a:bodyPr wrap="square" rtlCol="0">
                  <a:spAutoFit/>
                </a:bodyPr>
                <a:lstStyle/>
                <a:p>
                  <a:pPr algn="just" rtl="1"/>
                  <a:r>
                    <a:rPr lang="ar-KW" sz="1200" dirty="0">
                      <a:cs typeface="mohammad bold art 1" pitchFamily="2" charset="-78"/>
                    </a:rPr>
                    <a:t>شركة حصة تقدم خدمات تصميم حدائق في الكويت، وترغب بالتوسع إلى دول الخليج العربي، ولتتمكن من ذلك، تحتاج الشركة للحصول على تمويل بقيمة 100,000 دينار كويتي</a:t>
                  </a:r>
                </a:p>
              </p:txBody>
            </p:sp>
            <p:sp>
              <p:nvSpPr>
                <p:cNvPr id="11" name="Rectangle: Rounded Corners 10">
                  <a:extLst>
                    <a:ext uri="{FF2B5EF4-FFF2-40B4-BE49-F238E27FC236}">
                      <a16:creationId xmlns:a16="http://schemas.microsoft.com/office/drawing/2014/main" id="{B32A3B3C-F347-319F-585A-67847799C429}"/>
                    </a:ext>
                  </a:extLst>
                </p:cNvPr>
                <p:cNvSpPr/>
                <p:nvPr/>
              </p:nvSpPr>
              <p:spPr>
                <a:xfrm>
                  <a:off x="9267092" y="2916819"/>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pic>
            <p:nvPicPr>
              <p:cNvPr id="1026" name="Picture 2" descr="‪Premium Vector | Garden Icon‬‏">
                <a:extLst>
                  <a:ext uri="{FF2B5EF4-FFF2-40B4-BE49-F238E27FC236}">
                    <a16:creationId xmlns:a16="http://schemas.microsoft.com/office/drawing/2014/main" id="{1E6DFCD6-8BDA-6913-7439-908540CF32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2260" y="2427265"/>
                <a:ext cx="954886" cy="95488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Diamond 30">
              <a:extLst>
                <a:ext uri="{FF2B5EF4-FFF2-40B4-BE49-F238E27FC236}">
                  <a16:creationId xmlns:a16="http://schemas.microsoft.com/office/drawing/2014/main" id="{6338C1E7-2485-0775-FBD9-90FD780A1A69}"/>
                </a:ext>
              </a:extLst>
            </p:cNvPr>
            <p:cNvSpPr/>
            <p:nvPr/>
          </p:nvSpPr>
          <p:spPr>
            <a:xfrm>
              <a:off x="10383799" y="1724586"/>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2A9B2EA-5858-6117-F53C-B0A863F07365}"/>
              </a:ext>
            </a:extLst>
          </p:cNvPr>
          <p:cNvSpPr txBox="1"/>
          <p:nvPr/>
        </p:nvSpPr>
        <p:spPr>
          <a:xfrm>
            <a:off x="10454295" y="1754901"/>
            <a:ext cx="203546" cy="369332"/>
          </a:xfrm>
          <a:prstGeom prst="rect">
            <a:avLst/>
          </a:prstGeom>
          <a:noFill/>
        </p:spPr>
        <p:txBody>
          <a:bodyPr wrap="square" rtlCol="0">
            <a:spAutoFit/>
          </a:bodyPr>
          <a:lstStyle/>
          <a:p>
            <a:r>
              <a:rPr lang="ar-KW" dirty="0"/>
              <a:t>1</a:t>
            </a:r>
            <a:endParaRPr lang="en-US" dirty="0"/>
          </a:p>
        </p:txBody>
      </p:sp>
      <p:grpSp>
        <p:nvGrpSpPr>
          <p:cNvPr id="50" name="Group 49">
            <a:extLst>
              <a:ext uri="{FF2B5EF4-FFF2-40B4-BE49-F238E27FC236}">
                <a16:creationId xmlns:a16="http://schemas.microsoft.com/office/drawing/2014/main" id="{EC95AF93-97FE-D57F-72D4-ED9E5AD4CFC8}"/>
              </a:ext>
            </a:extLst>
          </p:cNvPr>
          <p:cNvGrpSpPr/>
          <p:nvPr/>
        </p:nvGrpSpPr>
        <p:grpSpPr>
          <a:xfrm>
            <a:off x="6528375" y="1723702"/>
            <a:ext cx="2312745" cy="3044231"/>
            <a:chOff x="6379152" y="1707553"/>
            <a:chExt cx="2312745" cy="3044231"/>
          </a:xfrm>
        </p:grpSpPr>
        <p:grpSp>
          <p:nvGrpSpPr>
            <p:cNvPr id="37" name="Group 36">
              <a:extLst>
                <a:ext uri="{FF2B5EF4-FFF2-40B4-BE49-F238E27FC236}">
                  <a16:creationId xmlns:a16="http://schemas.microsoft.com/office/drawing/2014/main" id="{B2D8D867-3B09-466F-28A9-72DE533DDE3F}"/>
                </a:ext>
              </a:extLst>
            </p:cNvPr>
            <p:cNvGrpSpPr/>
            <p:nvPr/>
          </p:nvGrpSpPr>
          <p:grpSpPr>
            <a:xfrm>
              <a:off x="6379152" y="2293679"/>
              <a:ext cx="2312745" cy="2458105"/>
              <a:chOff x="6379152" y="2336809"/>
              <a:chExt cx="2312745" cy="2458105"/>
            </a:xfrm>
          </p:grpSpPr>
          <p:grpSp>
            <p:nvGrpSpPr>
              <p:cNvPr id="21" name="Group 20">
                <a:extLst>
                  <a:ext uri="{FF2B5EF4-FFF2-40B4-BE49-F238E27FC236}">
                    <a16:creationId xmlns:a16="http://schemas.microsoft.com/office/drawing/2014/main" id="{044FE1AB-0D7B-DCA1-3B23-9D266F0A31C7}"/>
                  </a:ext>
                </a:extLst>
              </p:cNvPr>
              <p:cNvGrpSpPr/>
              <p:nvPr/>
            </p:nvGrpSpPr>
            <p:grpSpPr>
              <a:xfrm>
                <a:off x="6490904" y="2392172"/>
                <a:ext cx="2089240" cy="2190308"/>
                <a:chOff x="4191394" y="3145490"/>
                <a:chExt cx="2089240" cy="2190308"/>
              </a:xfrm>
            </p:grpSpPr>
            <p:pic>
              <p:nvPicPr>
                <p:cNvPr id="23" name="Graphic 22" descr="Document">
                  <a:extLst>
                    <a:ext uri="{FF2B5EF4-FFF2-40B4-BE49-F238E27FC236}">
                      <a16:creationId xmlns:a16="http://schemas.microsoft.com/office/drawing/2014/main" id="{A92EFB52-B69B-87B6-4E8C-9B073679AD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8814" y="3145490"/>
                  <a:ext cx="914400" cy="980777"/>
                </a:xfrm>
                <a:prstGeom prst="rect">
                  <a:avLst/>
                </a:prstGeom>
              </p:spPr>
            </p:pic>
            <p:sp>
              <p:nvSpPr>
                <p:cNvPr id="24" name="TextBox 23">
                  <a:extLst>
                    <a:ext uri="{FF2B5EF4-FFF2-40B4-BE49-F238E27FC236}">
                      <a16:creationId xmlns:a16="http://schemas.microsoft.com/office/drawing/2014/main" id="{DABA2E9D-D019-DE9D-FAFF-7719399763AC}"/>
                    </a:ext>
                  </a:extLst>
                </p:cNvPr>
                <p:cNvSpPr txBox="1"/>
                <p:nvPr/>
              </p:nvSpPr>
              <p:spPr>
                <a:xfrm>
                  <a:off x="4191394" y="4135469"/>
                  <a:ext cx="2089240" cy="1200329"/>
                </a:xfrm>
                <a:prstGeom prst="rect">
                  <a:avLst/>
                </a:prstGeom>
                <a:noFill/>
              </p:spPr>
              <p:txBody>
                <a:bodyPr wrap="square" rtlCol="0">
                  <a:spAutoFit/>
                </a:bodyPr>
                <a:lstStyle/>
                <a:p>
                  <a:pPr algn="just" rtl="1"/>
                  <a:r>
                    <a:rPr lang="ar-KW" sz="1200" dirty="0">
                      <a:cs typeface="mohammad bold art 1" pitchFamily="2" charset="-78"/>
                    </a:rPr>
                    <a:t>تقوم شركة</a:t>
                  </a:r>
                  <a:r>
                    <a:rPr lang="en-US" sz="1200" dirty="0">
                      <a:cs typeface="mohammad bold art 1" pitchFamily="2" charset="-78"/>
                    </a:rPr>
                    <a:t> </a:t>
                  </a:r>
                  <a:r>
                    <a:rPr lang="ar-KW" sz="1200" dirty="0">
                      <a:cs typeface="mohammad bold art 1" pitchFamily="2" charset="-78"/>
                    </a:rPr>
                    <a:t> حصة بتعيين شركة استشارات مرخصة من قبل الهيئة لإعداد دراسة جدوى للمشروع وترتيب جميع المستندات تمهيداً لتقديمها إلى منصة التمويل الجماعي.</a:t>
                  </a:r>
                </a:p>
              </p:txBody>
            </p:sp>
          </p:grpSp>
          <p:sp>
            <p:nvSpPr>
              <p:cNvPr id="22" name="Rectangle: Rounded Corners 21">
                <a:extLst>
                  <a:ext uri="{FF2B5EF4-FFF2-40B4-BE49-F238E27FC236}">
                    <a16:creationId xmlns:a16="http://schemas.microsoft.com/office/drawing/2014/main" id="{1ADBE9ED-DE33-B97E-2A4B-F7F174DFDEC4}"/>
                  </a:ext>
                </a:extLst>
              </p:cNvPr>
              <p:cNvSpPr/>
              <p:nvPr/>
            </p:nvSpPr>
            <p:spPr>
              <a:xfrm>
                <a:off x="6379152" y="2336809"/>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42" name="Diamond 41">
              <a:extLst>
                <a:ext uri="{FF2B5EF4-FFF2-40B4-BE49-F238E27FC236}">
                  <a16:creationId xmlns:a16="http://schemas.microsoft.com/office/drawing/2014/main" id="{A44C3551-8869-8746-5741-E6DFA876C480}"/>
                </a:ext>
              </a:extLst>
            </p:cNvPr>
            <p:cNvSpPr/>
            <p:nvPr/>
          </p:nvSpPr>
          <p:spPr>
            <a:xfrm>
              <a:off x="7304638" y="1707553"/>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35D1551-D3FF-1AB2-9389-CCE2FE22AF81}"/>
                </a:ext>
              </a:extLst>
            </p:cNvPr>
            <p:cNvSpPr txBox="1"/>
            <p:nvPr/>
          </p:nvSpPr>
          <p:spPr>
            <a:xfrm>
              <a:off x="7383734" y="1733603"/>
              <a:ext cx="203546" cy="369332"/>
            </a:xfrm>
            <a:prstGeom prst="rect">
              <a:avLst/>
            </a:prstGeom>
            <a:noFill/>
          </p:spPr>
          <p:txBody>
            <a:bodyPr wrap="square" rtlCol="0">
              <a:spAutoFit/>
            </a:bodyPr>
            <a:lstStyle/>
            <a:p>
              <a:r>
                <a:rPr lang="ar-KW" dirty="0"/>
                <a:t>2</a:t>
              </a:r>
              <a:endParaRPr lang="en-US" dirty="0"/>
            </a:p>
          </p:txBody>
        </p:sp>
      </p:grpSp>
      <p:sp>
        <p:nvSpPr>
          <p:cNvPr id="44" name="Content Placeholder 2">
            <a:extLst>
              <a:ext uri="{FF2B5EF4-FFF2-40B4-BE49-F238E27FC236}">
                <a16:creationId xmlns:a16="http://schemas.microsoft.com/office/drawing/2014/main" id="{7250A70F-05E9-C75C-1E8D-D2FF44B39F69}"/>
              </a:ext>
            </a:extLst>
          </p:cNvPr>
          <p:cNvSpPr txBox="1">
            <a:spLocks/>
          </p:cNvSpPr>
          <p:nvPr/>
        </p:nvSpPr>
        <p:spPr>
          <a:xfrm>
            <a:off x="3479833" y="6104068"/>
            <a:ext cx="8368582" cy="40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Font typeface="Arial" panose="020B0604020202020204" pitchFamily="34" charset="0"/>
              <a:buNone/>
            </a:pPr>
            <a:r>
              <a:rPr lang="ar-KW" sz="1600">
                <a:solidFill>
                  <a:schemeClr val="bg1"/>
                </a:solidFill>
                <a:cs typeface="mohammad bold art 1" pitchFamily="2" charset="-78"/>
              </a:rPr>
              <a:t>ما هو التمويل الجماعي؟</a:t>
            </a:r>
            <a:endParaRPr lang="ar-KW" sz="1600" dirty="0">
              <a:solidFill>
                <a:schemeClr val="bg1"/>
              </a:solidFill>
              <a:cs typeface="mohammad bold art 1" pitchFamily="2" charset="-78"/>
            </a:endParaRPr>
          </a:p>
        </p:txBody>
      </p:sp>
      <p:sp>
        <p:nvSpPr>
          <p:cNvPr id="45" name="Diamond 44">
            <a:extLst>
              <a:ext uri="{FF2B5EF4-FFF2-40B4-BE49-F238E27FC236}">
                <a16:creationId xmlns:a16="http://schemas.microsoft.com/office/drawing/2014/main" id="{367AB44B-BC2E-F645-6CF0-36BE893B422F}"/>
              </a:ext>
            </a:extLst>
          </p:cNvPr>
          <p:cNvSpPr/>
          <p:nvPr/>
        </p:nvSpPr>
        <p:spPr>
          <a:xfrm>
            <a:off x="4557271" y="1723702"/>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1073806-0753-3ABE-6914-37454CD96C80}"/>
              </a:ext>
            </a:extLst>
          </p:cNvPr>
          <p:cNvSpPr txBox="1"/>
          <p:nvPr/>
        </p:nvSpPr>
        <p:spPr>
          <a:xfrm>
            <a:off x="4636367" y="1749752"/>
            <a:ext cx="203546" cy="369332"/>
          </a:xfrm>
          <a:prstGeom prst="rect">
            <a:avLst/>
          </a:prstGeom>
          <a:noFill/>
        </p:spPr>
        <p:txBody>
          <a:bodyPr wrap="square" rtlCol="0">
            <a:spAutoFit/>
          </a:bodyPr>
          <a:lstStyle/>
          <a:p>
            <a:r>
              <a:rPr lang="ar-KW" dirty="0"/>
              <a:t>3</a:t>
            </a:r>
            <a:endParaRPr lang="en-US" dirty="0"/>
          </a:p>
        </p:txBody>
      </p:sp>
      <p:sp>
        <p:nvSpPr>
          <p:cNvPr id="47" name="Content Placeholder 2">
            <a:extLst>
              <a:ext uri="{FF2B5EF4-FFF2-40B4-BE49-F238E27FC236}">
                <a16:creationId xmlns:a16="http://schemas.microsoft.com/office/drawing/2014/main" id="{E69CCA42-5A32-0FDB-B32F-636C5D9E8E0D}"/>
              </a:ext>
            </a:extLst>
          </p:cNvPr>
          <p:cNvSpPr txBox="1">
            <a:spLocks/>
          </p:cNvSpPr>
          <p:nvPr/>
        </p:nvSpPr>
        <p:spPr>
          <a:xfrm>
            <a:off x="4420014" y="6235661"/>
            <a:ext cx="8368582" cy="401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Font typeface="Arial" panose="020B0604020202020204" pitchFamily="34" charset="0"/>
              <a:buNone/>
            </a:pPr>
            <a:r>
              <a:rPr lang="ar-KW" sz="1600">
                <a:solidFill>
                  <a:schemeClr val="bg1"/>
                </a:solidFill>
                <a:cs typeface="mohammad bold art 1" pitchFamily="2" charset="-78"/>
              </a:rPr>
              <a:t>ما هو التمويل الجماعي؟</a:t>
            </a:r>
            <a:endParaRPr lang="ar-KW" sz="1600" dirty="0">
              <a:solidFill>
                <a:schemeClr val="bg1"/>
              </a:solidFill>
              <a:cs typeface="mohammad bold art 1" pitchFamily="2" charset="-78"/>
            </a:endParaRPr>
          </a:p>
        </p:txBody>
      </p:sp>
      <p:sp>
        <p:nvSpPr>
          <p:cNvPr id="48" name="Diamond 47">
            <a:extLst>
              <a:ext uri="{FF2B5EF4-FFF2-40B4-BE49-F238E27FC236}">
                <a16:creationId xmlns:a16="http://schemas.microsoft.com/office/drawing/2014/main" id="{13C92781-C725-2F1A-D819-3C66456B3E1D}"/>
              </a:ext>
            </a:extLst>
          </p:cNvPr>
          <p:cNvSpPr/>
          <p:nvPr/>
        </p:nvSpPr>
        <p:spPr>
          <a:xfrm>
            <a:off x="1627333" y="1730151"/>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D507A33-C3CE-947E-0F1B-3CB586473A83}"/>
              </a:ext>
            </a:extLst>
          </p:cNvPr>
          <p:cNvSpPr txBox="1"/>
          <p:nvPr/>
        </p:nvSpPr>
        <p:spPr>
          <a:xfrm>
            <a:off x="1697803" y="1756201"/>
            <a:ext cx="203546" cy="369332"/>
          </a:xfrm>
          <a:prstGeom prst="rect">
            <a:avLst/>
          </a:prstGeom>
          <a:noFill/>
        </p:spPr>
        <p:txBody>
          <a:bodyPr wrap="square" rtlCol="0">
            <a:spAutoFit/>
          </a:bodyPr>
          <a:lstStyle/>
          <a:p>
            <a:r>
              <a:rPr lang="ar-KW" dirty="0"/>
              <a:t>4</a:t>
            </a:r>
            <a:endParaRPr lang="en-US" dirty="0"/>
          </a:p>
        </p:txBody>
      </p:sp>
    </p:spTree>
    <p:extLst>
      <p:ext uri="{BB962C8B-B14F-4D97-AF65-F5344CB8AC3E}">
        <p14:creationId xmlns:p14="http://schemas.microsoft.com/office/powerpoint/2010/main" val="279080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3274744" y="3424576"/>
            <a:ext cx="4880868"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727358" y="6291805"/>
            <a:ext cx="464642" cy="307777"/>
          </a:xfrm>
          <a:prstGeom prst="rect">
            <a:avLst/>
          </a:prstGeom>
          <a:noFill/>
        </p:spPr>
        <p:txBody>
          <a:bodyPr wrap="square" rtlCol="0">
            <a:spAutoFit/>
          </a:bodyPr>
          <a:lstStyle/>
          <a:p>
            <a:r>
              <a:rPr lang="ar-KW" sz="1400" dirty="0">
                <a:solidFill>
                  <a:schemeClr val="bg1"/>
                </a:solidFill>
              </a:rPr>
              <a:t>21</a:t>
            </a:r>
            <a:endParaRPr lang="en-US" sz="1400" dirty="0">
              <a:solidFill>
                <a:schemeClr val="bg1"/>
              </a:solidFill>
            </a:endParaRP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7D4001-21E4-998A-A9A5-B6544A49C324}"/>
              </a:ext>
            </a:extLst>
          </p:cNvPr>
          <p:cNvSpPr txBox="1"/>
          <p:nvPr/>
        </p:nvSpPr>
        <p:spPr>
          <a:xfrm>
            <a:off x="7413140" y="4863370"/>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1</a:t>
            </a:r>
          </a:p>
        </p:txBody>
      </p:sp>
      <p:sp>
        <p:nvSpPr>
          <p:cNvPr id="3" name="TextBox 2">
            <a:extLst>
              <a:ext uri="{FF2B5EF4-FFF2-40B4-BE49-F238E27FC236}">
                <a16:creationId xmlns:a16="http://schemas.microsoft.com/office/drawing/2014/main" id="{BF41A6B3-1B57-D627-EA4A-14FC6BA3D3D9}"/>
              </a:ext>
            </a:extLst>
          </p:cNvPr>
          <p:cNvSpPr txBox="1"/>
          <p:nvPr/>
        </p:nvSpPr>
        <p:spPr>
          <a:xfrm>
            <a:off x="3088692" y="3584968"/>
            <a:ext cx="4089604"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خدمة مستشار الاستثمار الآلي</a:t>
            </a:r>
          </a:p>
        </p:txBody>
      </p:sp>
      <p:sp>
        <p:nvSpPr>
          <p:cNvPr id="4" name="Rectangle 3">
            <a:extLst>
              <a:ext uri="{FF2B5EF4-FFF2-40B4-BE49-F238E27FC236}">
                <a16:creationId xmlns:a16="http://schemas.microsoft.com/office/drawing/2014/main" id="{9B299CFD-E0C1-7B84-02EC-C98EB97575ED}"/>
              </a:ext>
            </a:extLst>
          </p:cNvPr>
          <p:cNvSpPr/>
          <p:nvPr/>
        </p:nvSpPr>
        <p:spPr>
          <a:xfrm>
            <a:off x="7349873" y="3554216"/>
            <a:ext cx="473373" cy="430839"/>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EF1306-52FC-0EA5-0460-CE5C3D6BC410}"/>
              </a:ext>
            </a:extLst>
          </p:cNvPr>
          <p:cNvSpPr txBox="1"/>
          <p:nvPr/>
        </p:nvSpPr>
        <p:spPr>
          <a:xfrm>
            <a:off x="7351536" y="3584968"/>
            <a:ext cx="470045" cy="369332"/>
          </a:xfrm>
          <a:prstGeom prst="rect">
            <a:avLst/>
          </a:prstGeom>
          <a:noFill/>
        </p:spPr>
        <p:txBody>
          <a:bodyPr wrap="square" rtlCol="0">
            <a:spAutoFit/>
          </a:bodyPr>
          <a:lstStyle/>
          <a:p>
            <a:pPr algn="ctr"/>
            <a:r>
              <a:rPr lang="ar-KW" dirty="0">
                <a:solidFill>
                  <a:schemeClr val="bg1"/>
                </a:solidFill>
                <a:latin typeface="Yu Gothic Light" panose="020B0300000000000000" pitchFamily="34" charset="-128"/>
                <a:ea typeface="Yu Gothic Light" panose="020B0300000000000000" pitchFamily="34" charset="-128"/>
              </a:rPr>
              <a:t>6</a:t>
            </a:r>
            <a:endParaRPr lang="en-US" dirty="0">
              <a:solidFill>
                <a:schemeClr val="bg1"/>
              </a:solidFill>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416272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65406C3E-2199-2A9C-C450-1BCF5C67C4AB}"/>
              </a:ext>
            </a:extLst>
          </p:cNvPr>
          <p:cNvSpPr>
            <a:spLocks/>
          </p:cNvSpPr>
          <p:nvPr/>
        </p:nvSpPr>
        <p:spPr>
          <a:xfrm>
            <a:off x="344504" y="2243576"/>
            <a:ext cx="2663305" cy="2787365"/>
          </a:xfrm>
          <a:prstGeom prst="roundRect">
            <a:avLst/>
          </a:prstGeom>
          <a:solidFill>
            <a:schemeClr val="bg1"/>
          </a:solid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b"/>
          <a:lstStyle/>
          <a:p>
            <a:pPr algn="ctr"/>
            <a:endParaRPr lang="ar-KW"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a:p>
            <a:pPr marR="0" lvl="0" algn="r" rtl="1">
              <a:lnSpc>
                <a:spcPct val="107000"/>
              </a:lnSpc>
              <a:spcBef>
                <a:spcPts val="0"/>
              </a:spcBef>
              <a:spcAft>
                <a:spcPts val="800"/>
              </a:spcAft>
            </a:pPr>
            <a:endParaRPr lang="ar-KW" sz="13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Rectangle 7">
            <a:extLst>
              <a:ext uri="{FF2B5EF4-FFF2-40B4-BE49-F238E27FC236}">
                <a16:creationId xmlns:a16="http://schemas.microsoft.com/office/drawing/2014/main" id="{C0ABC18D-2CB8-79C2-FE12-B6AA7901DC7E}"/>
              </a:ext>
            </a:extLst>
          </p:cNvPr>
          <p:cNvSpPr/>
          <p:nvPr/>
        </p:nvSpPr>
        <p:spPr>
          <a:xfrm>
            <a:off x="10753914" y="560190"/>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Diagonal Stripe 1">
            <a:extLst>
              <a:ext uri="{FF2B5EF4-FFF2-40B4-BE49-F238E27FC236}">
                <a16:creationId xmlns:a16="http://schemas.microsoft.com/office/drawing/2014/main" id="{11F184E6-F944-80E4-1E91-3A10C2761695}"/>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BD97FC0-CB85-29E4-1080-C47786A7F86F}"/>
              </a:ext>
            </a:extLst>
          </p:cNvPr>
          <p:cNvSpPr txBox="1"/>
          <p:nvPr/>
        </p:nvSpPr>
        <p:spPr>
          <a:xfrm>
            <a:off x="11836400" y="6325002"/>
            <a:ext cx="508000" cy="307777"/>
          </a:xfrm>
          <a:prstGeom prst="rect">
            <a:avLst/>
          </a:prstGeom>
          <a:noFill/>
        </p:spPr>
        <p:txBody>
          <a:bodyPr wrap="square" rtlCol="0">
            <a:spAutoFit/>
          </a:bodyPr>
          <a:lstStyle/>
          <a:p>
            <a:r>
              <a:rPr lang="ar-KW" sz="1400" dirty="0">
                <a:solidFill>
                  <a:schemeClr val="bg1"/>
                </a:solidFill>
              </a:rPr>
              <a:t>22</a:t>
            </a:r>
            <a:endParaRPr lang="en-US" sz="1400" dirty="0">
              <a:solidFill>
                <a:schemeClr val="bg1"/>
              </a:solidFill>
            </a:endParaRPr>
          </a:p>
        </p:txBody>
      </p:sp>
      <p:sp>
        <p:nvSpPr>
          <p:cNvPr id="4" name="Flowchart: Data 3">
            <a:extLst>
              <a:ext uri="{FF2B5EF4-FFF2-40B4-BE49-F238E27FC236}">
                <a16:creationId xmlns:a16="http://schemas.microsoft.com/office/drawing/2014/main" id="{4B38A408-33FA-F9FC-A7CC-7C35DDC617F2}"/>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Flowchart: Data 4">
            <a:extLst>
              <a:ext uri="{FF2B5EF4-FFF2-40B4-BE49-F238E27FC236}">
                <a16:creationId xmlns:a16="http://schemas.microsoft.com/office/drawing/2014/main" id="{0C905922-8CFD-E7F1-EC83-7E32EF65A37D}"/>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 name="Graphic 29" descr="Robot outline">
            <a:extLst>
              <a:ext uri="{FF2B5EF4-FFF2-40B4-BE49-F238E27FC236}">
                <a16:creationId xmlns:a16="http://schemas.microsoft.com/office/drawing/2014/main" id="{05084BD5-79DB-0414-5AC6-8D6DCC869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6675" y="673083"/>
            <a:ext cx="659712" cy="659712"/>
          </a:xfrm>
          <a:prstGeom prst="rect">
            <a:avLst/>
          </a:prstGeom>
        </p:spPr>
      </p:pic>
      <p:sp>
        <p:nvSpPr>
          <p:cNvPr id="28" name="Rectangle: Rounded Corners 27">
            <a:extLst>
              <a:ext uri="{FF2B5EF4-FFF2-40B4-BE49-F238E27FC236}">
                <a16:creationId xmlns:a16="http://schemas.microsoft.com/office/drawing/2014/main" id="{38DC800C-BDD2-4089-CB2F-4D538A7188E3}"/>
              </a:ext>
            </a:extLst>
          </p:cNvPr>
          <p:cNvSpPr>
            <a:spLocks/>
          </p:cNvSpPr>
          <p:nvPr/>
        </p:nvSpPr>
        <p:spPr>
          <a:xfrm>
            <a:off x="9135842" y="2248811"/>
            <a:ext cx="2663305" cy="2787365"/>
          </a:xfrm>
          <a:prstGeom prst="roundRect">
            <a:avLst/>
          </a:prstGeom>
          <a:solidFill>
            <a:schemeClr val="bg1"/>
          </a:solid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pic>
        <p:nvPicPr>
          <p:cNvPr id="29" name="Graphic 28" descr="Female Profile">
            <a:extLst>
              <a:ext uri="{FF2B5EF4-FFF2-40B4-BE49-F238E27FC236}">
                <a16:creationId xmlns:a16="http://schemas.microsoft.com/office/drawing/2014/main" id="{C1C3F229-5711-A671-9E8E-94AE0F7328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2422" y="2352955"/>
            <a:ext cx="1114716" cy="1114716"/>
          </a:xfrm>
          <a:prstGeom prst="rect">
            <a:avLst/>
          </a:prstGeom>
        </p:spPr>
      </p:pic>
      <p:sp>
        <p:nvSpPr>
          <p:cNvPr id="32" name="TextBox 31">
            <a:extLst>
              <a:ext uri="{FF2B5EF4-FFF2-40B4-BE49-F238E27FC236}">
                <a16:creationId xmlns:a16="http://schemas.microsoft.com/office/drawing/2014/main" id="{43811435-9C5B-B6D7-C749-3DAE77985A13}"/>
              </a:ext>
            </a:extLst>
          </p:cNvPr>
          <p:cNvSpPr txBox="1">
            <a:spLocks/>
          </p:cNvSpPr>
          <p:nvPr/>
        </p:nvSpPr>
        <p:spPr>
          <a:xfrm>
            <a:off x="9135842" y="3476756"/>
            <a:ext cx="2663305" cy="954107"/>
          </a:xfrm>
          <a:prstGeom prst="rect">
            <a:avLst/>
          </a:prstGeom>
          <a:noFill/>
        </p:spPr>
        <p:txBody>
          <a:bodyPr wrap="square" rtlCol="0">
            <a:spAutoFit/>
          </a:bodyPr>
          <a:lstStyle/>
          <a:p>
            <a:pPr algn="just" rtl="1"/>
            <a:r>
              <a:rPr lang="ar-KW" sz="1400" dirty="0">
                <a:solidFill>
                  <a:srgbClr val="093D6C"/>
                </a:solidFill>
                <a:latin typeface="GE SS Two Bold" panose="020A0503020102020204" pitchFamily="18" charset="-78"/>
                <a:ea typeface="GE SS Two Bold" panose="020A0503020102020204" pitchFamily="18" charset="-78"/>
                <a:cs typeface="mohammad bold art 1" pitchFamily="2" charset="-78"/>
              </a:rPr>
              <a:t>سارة لديها أموال مدخرة وتريد أن تستثمر هذه الأموال في سوق الأسهم. ولكن سارة ليس لديها الخبرة أو الوقت الكافي للاستثمار  بوحدها</a:t>
            </a:r>
          </a:p>
        </p:txBody>
      </p:sp>
      <p:sp>
        <p:nvSpPr>
          <p:cNvPr id="34" name="Rectangle: Rounded Corners 33">
            <a:extLst>
              <a:ext uri="{FF2B5EF4-FFF2-40B4-BE49-F238E27FC236}">
                <a16:creationId xmlns:a16="http://schemas.microsoft.com/office/drawing/2014/main" id="{8310B0C9-62FB-7F56-1DC6-84085E87CF1B}"/>
              </a:ext>
            </a:extLst>
          </p:cNvPr>
          <p:cNvSpPr>
            <a:spLocks/>
          </p:cNvSpPr>
          <p:nvPr/>
        </p:nvSpPr>
        <p:spPr>
          <a:xfrm>
            <a:off x="3231726" y="2243576"/>
            <a:ext cx="2663305" cy="2787365"/>
          </a:xfrm>
          <a:prstGeom prst="roundRect">
            <a:avLst/>
          </a:prstGeom>
          <a:solidFill>
            <a:schemeClr val="bg1"/>
          </a:solid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pic>
        <p:nvPicPr>
          <p:cNvPr id="35" name="Graphic 34" descr="Pie chart">
            <a:extLst>
              <a:ext uri="{FF2B5EF4-FFF2-40B4-BE49-F238E27FC236}">
                <a16:creationId xmlns:a16="http://schemas.microsoft.com/office/drawing/2014/main" id="{C4552187-93C2-1C0C-188A-CF0639D60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8111" y="2335962"/>
            <a:ext cx="992926" cy="992926"/>
          </a:xfrm>
          <a:prstGeom prst="rect">
            <a:avLst/>
          </a:prstGeom>
        </p:spPr>
      </p:pic>
      <p:sp>
        <p:nvSpPr>
          <p:cNvPr id="36" name="TextBox 35">
            <a:extLst>
              <a:ext uri="{FF2B5EF4-FFF2-40B4-BE49-F238E27FC236}">
                <a16:creationId xmlns:a16="http://schemas.microsoft.com/office/drawing/2014/main" id="{4DAC2CCD-6D24-07C8-E7BD-9FB6E7D61A29}"/>
              </a:ext>
            </a:extLst>
          </p:cNvPr>
          <p:cNvSpPr txBox="1">
            <a:spLocks/>
          </p:cNvSpPr>
          <p:nvPr/>
        </p:nvSpPr>
        <p:spPr>
          <a:xfrm>
            <a:off x="3292041" y="3476756"/>
            <a:ext cx="2568360" cy="1384995"/>
          </a:xfrm>
          <a:prstGeom prst="rect">
            <a:avLst/>
          </a:prstGeom>
          <a:noFill/>
        </p:spPr>
        <p:txBody>
          <a:bodyPr wrap="square" rtlCol="0">
            <a:spAutoFit/>
          </a:bodyPr>
          <a:lstStyle/>
          <a:p>
            <a:pPr algn="just" rtl="1"/>
            <a:r>
              <a:rPr lang="ar-KW" sz="1400" dirty="0">
                <a:solidFill>
                  <a:srgbClr val="093D6C"/>
                </a:solidFill>
                <a:latin typeface="GE SS Two Bold" panose="020A0503020102020204" pitchFamily="18" charset="-78"/>
                <a:ea typeface="GE SS Two Bold" panose="020A0503020102020204" pitchFamily="18" charset="-78"/>
                <a:cs typeface="mohammad bold art 1" pitchFamily="2" charset="-78"/>
              </a:rPr>
              <a:t> تقوم الخوارزميات بتحليل البيانات التي أدخلتها سارة وتحويلها لمخرجات على شكل توصيات استثمارية عامة أو خاصة ويتم تشكيل محفظة  استثمارية مناسبة لها</a:t>
            </a:r>
          </a:p>
        </p:txBody>
      </p:sp>
      <p:sp>
        <p:nvSpPr>
          <p:cNvPr id="38" name="Rectangle: Rounded Corners 37">
            <a:extLst>
              <a:ext uri="{FF2B5EF4-FFF2-40B4-BE49-F238E27FC236}">
                <a16:creationId xmlns:a16="http://schemas.microsoft.com/office/drawing/2014/main" id="{CCAA3524-6213-2109-D43E-7AB68FE1222F}"/>
              </a:ext>
            </a:extLst>
          </p:cNvPr>
          <p:cNvSpPr>
            <a:spLocks/>
          </p:cNvSpPr>
          <p:nvPr/>
        </p:nvSpPr>
        <p:spPr>
          <a:xfrm>
            <a:off x="6154979" y="2251710"/>
            <a:ext cx="2663305" cy="2787365"/>
          </a:xfrm>
          <a:prstGeom prst="roundRect">
            <a:avLst/>
          </a:prstGeom>
          <a:solidFill>
            <a:schemeClr val="bg1"/>
          </a:solid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sp>
        <p:nvSpPr>
          <p:cNvPr id="39" name="Freeform: Shape 38">
            <a:extLst>
              <a:ext uri="{FF2B5EF4-FFF2-40B4-BE49-F238E27FC236}">
                <a16:creationId xmlns:a16="http://schemas.microsoft.com/office/drawing/2014/main" id="{CD8E93D5-4D08-B71A-B8C0-6D772F3967E0}"/>
              </a:ext>
            </a:extLst>
          </p:cNvPr>
          <p:cNvSpPr/>
          <p:nvPr/>
        </p:nvSpPr>
        <p:spPr>
          <a:xfrm>
            <a:off x="7280995" y="3106227"/>
            <a:ext cx="504814" cy="157754"/>
          </a:xfrm>
          <a:custGeom>
            <a:avLst/>
            <a:gdLst>
              <a:gd name="connsiteX0" fmla="*/ 425937 w 504814"/>
              <a:gd name="connsiteY0" fmla="*/ 0 h 157754"/>
              <a:gd name="connsiteX1" fmla="*/ 78877 w 504814"/>
              <a:gd name="connsiteY1" fmla="*/ 0 h 157754"/>
              <a:gd name="connsiteX2" fmla="*/ 0 w 504814"/>
              <a:gd name="connsiteY2" fmla="*/ 78877 h 157754"/>
              <a:gd name="connsiteX3" fmla="*/ 78877 w 504814"/>
              <a:gd name="connsiteY3" fmla="*/ 157755 h 157754"/>
              <a:gd name="connsiteX4" fmla="*/ 425937 w 504814"/>
              <a:gd name="connsiteY4" fmla="*/ 157755 h 157754"/>
              <a:gd name="connsiteX5" fmla="*/ 504814 w 504814"/>
              <a:gd name="connsiteY5" fmla="*/ 78877 h 157754"/>
              <a:gd name="connsiteX6" fmla="*/ 425937 w 504814"/>
              <a:gd name="connsiteY6" fmla="*/ 0 h 157754"/>
              <a:gd name="connsiteX7" fmla="*/ 99911 w 504814"/>
              <a:gd name="connsiteY7" fmla="*/ 110428 h 157754"/>
              <a:gd name="connsiteX8" fmla="*/ 68360 w 504814"/>
              <a:gd name="connsiteY8" fmla="*/ 78877 h 157754"/>
              <a:gd name="connsiteX9" fmla="*/ 99911 w 504814"/>
              <a:gd name="connsiteY9" fmla="*/ 47326 h 157754"/>
              <a:gd name="connsiteX10" fmla="*/ 131462 w 504814"/>
              <a:gd name="connsiteY10" fmla="*/ 78877 h 157754"/>
              <a:gd name="connsiteX11" fmla="*/ 99911 w 504814"/>
              <a:gd name="connsiteY11" fmla="*/ 110428 h 157754"/>
              <a:gd name="connsiteX12" fmla="*/ 252407 w 504814"/>
              <a:gd name="connsiteY12" fmla="*/ 110428 h 157754"/>
              <a:gd name="connsiteX13" fmla="*/ 220856 w 504814"/>
              <a:gd name="connsiteY13" fmla="*/ 78877 h 157754"/>
              <a:gd name="connsiteX14" fmla="*/ 252407 w 504814"/>
              <a:gd name="connsiteY14" fmla="*/ 47326 h 157754"/>
              <a:gd name="connsiteX15" fmla="*/ 283958 w 504814"/>
              <a:gd name="connsiteY15" fmla="*/ 78877 h 157754"/>
              <a:gd name="connsiteX16" fmla="*/ 252407 w 504814"/>
              <a:gd name="connsiteY16" fmla="*/ 110428 h 157754"/>
              <a:gd name="connsiteX17" fmla="*/ 404903 w 504814"/>
              <a:gd name="connsiteY17" fmla="*/ 110428 h 157754"/>
              <a:gd name="connsiteX18" fmla="*/ 373352 w 504814"/>
              <a:gd name="connsiteY18" fmla="*/ 78877 h 157754"/>
              <a:gd name="connsiteX19" fmla="*/ 404903 w 504814"/>
              <a:gd name="connsiteY19" fmla="*/ 47326 h 157754"/>
              <a:gd name="connsiteX20" fmla="*/ 436454 w 504814"/>
              <a:gd name="connsiteY20" fmla="*/ 78877 h 157754"/>
              <a:gd name="connsiteX21" fmla="*/ 404903 w 504814"/>
              <a:gd name="connsiteY21" fmla="*/ 110428 h 1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14" h="157754">
                <a:moveTo>
                  <a:pt x="425937" y="0"/>
                </a:moveTo>
                <a:lnTo>
                  <a:pt x="78877" y="0"/>
                </a:lnTo>
                <a:cubicBezTo>
                  <a:pt x="35315" y="0"/>
                  <a:pt x="0" y="35315"/>
                  <a:pt x="0" y="78877"/>
                </a:cubicBezTo>
                <a:cubicBezTo>
                  <a:pt x="0" y="122440"/>
                  <a:pt x="35315" y="157755"/>
                  <a:pt x="78877" y="157755"/>
                </a:cubicBezTo>
                <a:lnTo>
                  <a:pt x="425937" y="157755"/>
                </a:lnTo>
                <a:cubicBezTo>
                  <a:pt x="469500" y="157755"/>
                  <a:pt x="504814" y="122440"/>
                  <a:pt x="504814" y="78877"/>
                </a:cubicBezTo>
                <a:cubicBezTo>
                  <a:pt x="504814" y="35315"/>
                  <a:pt x="469500" y="0"/>
                  <a:pt x="425937" y="0"/>
                </a:cubicBezTo>
                <a:close/>
                <a:moveTo>
                  <a:pt x="99911" y="110428"/>
                </a:moveTo>
                <a:cubicBezTo>
                  <a:pt x="82486" y="110428"/>
                  <a:pt x="68360" y="96303"/>
                  <a:pt x="68360" y="78877"/>
                </a:cubicBezTo>
                <a:cubicBezTo>
                  <a:pt x="68360" y="61452"/>
                  <a:pt x="82486" y="47326"/>
                  <a:pt x="99911" y="47326"/>
                </a:cubicBezTo>
                <a:cubicBezTo>
                  <a:pt x="117337" y="47326"/>
                  <a:pt x="131462" y="61452"/>
                  <a:pt x="131462" y="78877"/>
                </a:cubicBezTo>
                <a:cubicBezTo>
                  <a:pt x="131462" y="96303"/>
                  <a:pt x="117337" y="110428"/>
                  <a:pt x="99911" y="110428"/>
                </a:cubicBezTo>
                <a:close/>
                <a:moveTo>
                  <a:pt x="252407" y="110428"/>
                </a:moveTo>
                <a:cubicBezTo>
                  <a:pt x="234982" y="110428"/>
                  <a:pt x="220856" y="96303"/>
                  <a:pt x="220856" y="78877"/>
                </a:cubicBezTo>
                <a:cubicBezTo>
                  <a:pt x="220856" y="61452"/>
                  <a:pt x="234982" y="47326"/>
                  <a:pt x="252407" y="47326"/>
                </a:cubicBezTo>
                <a:cubicBezTo>
                  <a:pt x="269833" y="47326"/>
                  <a:pt x="283958" y="61452"/>
                  <a:pt x="283958" y="78877"/>
                </a:cubicBezTo>
                <a:cubicBezTo>
                  <a:pt x="283958" y="96303"/>
                  <a:pt x="269833" y="110428"/>
                  <a:pt x="252407" y="110428"/>
                </a:cubicBezTo>
                <a:close/>
                <a:moveTo>
                  <a:pt x="404903" y="110428"/>
                </a:moveTo>
                <a:cubicBezTo>
                  <a:pt x="387478" y="110428"/>
                  <a:pt x="373352" y="96303"/>
                  <a:pt x="373352" y="78877"/>
                </a:cubicBezTo>
                <a:cubicBezTo>
                  <a:pt x="373352" y="61452"/>
                  <a:pt x="387478" y="47326"/>
                  <a:pt x="404903" y="47326"/>
                </a:cubicBezTo>
                <a:cubicBezTo>
                  <a:pt x="422329" y="47326"/>
                  <a:pt x="436454" y="61452"/>
                  <a:pt x="436454" y="78877"/>
                </a:cubicBezTo>
                <a:cubicBezTo>
                  <a:pt x="436454" y="96303"/>
                  <a:pt x="422329" y="110428"/>
                  <a:pt x="404903" y="110428"/>
                </a:cubicBezTo>
                <a:close/>
              </a:path>
            </a:pathLst>
          </a:custGeom>
          <a:solidFill>
            <a:schemeClr val="accent4">
              <a:lumMod val="75000"/>
            </a:schemeClr>
          </a:solidFill>
          <a:ln w="1041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8D29D91-313C-A611-B168-059324C9C28E}"/>
              </a:ext>
            </a:extLst>
          </p:cNvPr>
          <p:cNvSpPr/>
          <p:nvPr/>
        </p:nvSpPr>
        <p:spPr>
          <a:xfrm>
            <a:off x="7396681" y="2413715"/>
            <a:ext cx="273441" cy="336698"/>
          </a:xfrm>
          <a:custGeom>
            <a:avLst/>
            <a:gdLst>
              <a:gd name="connsiteX0" fmla="*/ 227272 w 273441"/>
              <a:gd name="connsiteY0" fmla="*/ 126359 h 336698"/>
              <a:gd name="connsiteX1" fmla="*/ 157755 w 273441"/>
              <a:gd name="connsiteY1" fmla="*/ 126359 h 336698"/>
              <a:gd name="connsiteX2" fmla="*/ 157755 w 273441"/>
              <a:gd name="connsiteY2" fmla="*/ 78507 h 336698"/>
              <a:gd name="connsiteX3" fmla="*/ 173152 w 273441"/>
              <a:gd name="connsiteY3" fmla="*/ 21041 h 336698"/>
              <a:gd name="connsiteX4" fmla="*/ 115687 w 273441"/>
              <a:gd name="connsiteY4" fmla="*/ 5643 h 336698"/>
              <a:gd name="connsiteX5" fmla="*/ 100289 w 273441"/>
              <a:gd name="connsiteY5" fmla="*/ 63109 h 336698"/>
              <a:gd name="connsiteX6" fmla="*/ 115687 w 273441"/>
              <a:gd name="connsiteY6" fmla="*/ 78507 h 336698"/>
              <a:gd name="connsiteX7" fmla="*/ 115687 w 273441"/>
              <a:gd name="connsiteY7" fmla="*/ 126359 h 336698"/>
              <a:gd name="connsiteX8" fmla="*/ 46169 w 273441"/>
              <a:gd name="connsiteY8" fmla="*/ 126359 h 336698"/>
              <a:gd name="connsiteX9" fmla="*/ 0 w 273441"/>
              <a:gd name="connsiteY9" fmla="*/ 172528 h 336698"/>
              <a:gd name="connsiteX10" fmla="*/ 0 w 273441"/>
              <a:gd name="connsiteY10" fmla="*/ 290529 h 336698"/>
              <a:gd name="connsiteX11" fmla="*/ 46169 w 273441"/>
              <a:gd name="connsiteY11" fmla="*/ 336698 h 336698"/>
              <a:gd name="connsiteX12" fmla="*/ 227272 w 273441"/>
              <a:gd name="connsiteY12" fmla="*/ 336698 h 336698"/>
              <a:gd name="connsiteX13" fmla="*/ 273441 w 273441"/>
              <a:gd name="connsiteY13" fmla="*/ 290529 h 336698"/>
              <a:gd name="connsiteX14" fmla="*/ 273441 w 273441"/>
              <a:gd name="connsiteY14" fmla="*/ 172528 h 336698"/>
              <a:gd name="connsiteX15" fmla="*/ 227272 w 273441"/>
              <a:gd name="connsiteY15" fmla="*/ 126359 h 336698"/>
              <a:gd name="connsiteX16" fmla="*/ 84136 w 273441"/>
              <a:gd name="connsiteY16" fmla="*/ 263080 h 336698"/>
              <a:gd name="connsiteX17" fmla="*/ 52585 w 273441"/>
              <a:gd name="connsiteY17" fmla="*/ 231529 h 336698"/>
              <a:gd name="connsiteX18" fmla="*/ 84136 w 273441"/>
              <a:gd name="connsiteY18" fmla="*/ 199978 h 336698"/>
              <a:gd name="connsiteX19" fmla="*/ 115687 w 273441"/>
              <a:gd name="connsiteY19" fmla="*/ 231529 h 336698"/>
              <a:gd name="connsiteX20" fmla="*/ 84136 w 273441"/>
              <a:gd name="connsiteY20" fmla="*/ 263080 h 336698"/>
              <a:gd name="connsiteX21" fmla="*/ 189305 w 273441"/>
              <a:gd name="connsiteY21" fmla="*/ 263080 h 336698"/>
              <a:gd name="connsiteX22" fmla="*/ 157755 w 273441"/>
              <a:gd name="connsiteY22" fmla="*/ 231529 h 336698"/>
              <a:gd name="connsiteX23" fmla="*/ 189305 w 273441"/>
              <a:gd name="connsiteY23" fmla="*/ 199978 h 336698"/>
              <a:gd name="connsiteX24" fmla="*/ 220856 w 273441"/>
              <a:gd name="connsiteY24" fmla="*/ 231529 h 336698"/>
              <a:gd name="connsiteX25" fmla="*/ 189305 w 273441"/>
              <a:gd name="connsiteY25" fmla="*/ 263080 h 3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441" h="336698">
                <a:moveTo>
                  <a:pt x="227272" y="126359"/>
                </a:moveTo>
                <a:lnTo>
                  <a:pt x="157755" y="126359"/>
                </a:lnTo>
                <a:lnTo>
                  <a:pt x="157755" y="78507"/>
                </a:lnTo>
                <a:cubicBezTo>
                  <a:pt x="177876" y="66890"/>
                  <a:pt x="184769" y="41162"/>
                  <a:pt x="173152" y="21041"/>
                </a:cubicBezTo>
                <a:cubicBezTo>
                  <a:pt x="161535" y="920"/>
                  <a:pt x="135808" y="-5974"/>
                  <a:pt x="115687" y="5643"/>
                </a:cubicBezTo>
                <a:cubicBezTo>
                  <a:pt x="95566" y="17260"/>
                  <a:pt x="88672" y="42988"/>
                  <a:pt x="100289" y="63109"/>
                </a:cubicBezTo>
                <a:cubicBezTo>
                  <a:pt x="103981" y="69504"/>
                  <a:pt x="109291" y="74814"/>
                  <a:pt x="115687" y="78507"/>
                </a:cubicBezTo>
                <a:lnTo>
                  <a:pt x="115687" y="126359"/>
                </a:lnTo>
                <a:lnTo>
                  <a:pt x="46169" y="126359"/>
                </a:lnTo>
                <a:cubicBezTo>
                  <a:pt x="20695" y="126417"/>
                  <a:pt x="58" y="147054"/>
                  <a:pt x="0" y="172528"/>
                </a:cubicBezTo>
                <a:lnTo>
                  <a:pt x="0" y="290529"/>
                </a:lnTo>
                <a:cubicBezTo>
                  <a:pt x="58" y="316003"/>
                  <a:pt x="20695" y="336640"/>
                  <a:pt x="46169" y="336698"/>
                </a:cubicBezTo>
                <a:lnTo>
                  <a:pt x="227272" y="336698"/>
                </a:lnTo>
                <a:cubicBezTo>
                  <a:pt x="252746" y="336640"/>
                  <a:pt x="273383" y="316003"/>
                  <a:pt x="273441" y="290529"/>
                </a:cubicBezTo>
                <a:lnTo>
                  <a:pt x="273441" y="172528"/>
                </a:lnTo>
                <a:cubicBezTo>
                  <a:pt x="273383" y="147054"/>
                  <a:pt x="252746" y="126417"/>
                  <a:pt x="227272" y="126359"/>
                </a:cubicBezTo>
                <a:close/>
                <a:moveTo>
                  <a:pt x="84136" y="263080"/>
                </a:moveTo>
                <a:cubicBezTo>
                  <a:pt x="66710" y="263080"/>
                  <a:pt x="52585" y="248954"/>
                  <a:pt x="52585" y="231529"/>
                </a:cubicBezTo>
                <a:cubicBezTo>
                  <a:pt x="52585" y="214103"/>
                  <a:pt x="66710" y="199978"/>
                  <a:pt x="84136" y="199978"/>
                </a:cubicBezTo>
                <a:cubicBezTo>
                  <a:pt x="101561" y="199978"/>
                  <a:pt x="115687" y="214103"/>
                  <a:pt x="115687" y="231529"/>
                </a:cubicBezTo>
                <a:cubicBezTo>
                  <a:pt x="115687" y="248954"/>
                  <a:pt x="101561" y="263080"/>
                  <a:pt x="84136" y="263080"/>
                </a:cubicBezTo>
                <a:close/>
                <a:moveTo>
                  <a:pt x="189305" y="263080"/>
                </a:moveTo>
                <a:cubicBezTo>
                  <a:pt x="171880" y="263080"/>
                  <a:pt x="157755" y="248954"/>
                  <a:pt x="157755" y="231529"/>
                </a:cubicBezTo>
                <a:cubicBezTo>
                  <a:pt x="157755" y="214103"/>
                  <a:pt x="171880" y="199978"/>
                  <a:pt x="189305" y="199978"/>
                </a:cubicBezTo>
                <a:cubicBezTo>
                  <a:pt x="206731" y="199978"/>
                  <a:pt x="220856" y="214103"/>
                  <a:pt x="220856" y="231529"/>
                </a:cubicBezTo>
                <a:cubicBezTo>
                  <a:pt x="220856" y="248954"/>
                  <a:pt x="206731" y="263080"/>
                  <a:pt x="189305" y="263080"/>
                </a:cubicBezTo>
                <a:close/>
              </a:path>
            </a:pathLst>
          </a:custGeom>
          <a:solidFill>
            <a:schemeClr val="accent4">
              <a:lumMod val="75000"/>
            </a:schemeClr>
          </a:solidFill>
          <a:ln w="1041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B5AED15-5E3F-02AA-BC05-12D281FD9600}"/>
              </a:ext>
            </a:extLst>
          </p:cNvPr>
          <p:cNvSpPr/>
          <p:nvPr/>
        </p:nvSpPr>
        <p:spPr>
          <a:xfrm>
            <a:off x="7194365" y="2640010"/>
            <a:ext cx="660594" cy="438031"/>
          </a:xfrm>
          <a:custGeom>
            <a:avLst/>
            <a:gdLst>
              <a:gd name="connsiteX0" fmla="*/ 613320 w 660594"/>
              <a:gd name="connsiteY0" fmla="*/ 327604 h 438031"/>
              <a:gd name="connsiteX1" fmla="*/ 613320 w 660594"/>
              <a:gd name="connsiteY1" fmla="*/ 239997 h 438031"/>
              <a:gd name="connsiteX2" fmla="*/ 566099 w 660594"/>
              <a:gd name="connsiteY2" fmla="*/ 192776 h 438031"/>
              <a:gd name="connsiteX3" fmla="*/ 508151 w 660594"/>
              <a:gd name="connsiteY3" fmla="*/ 192776 h 438031"/>
              <a:gd name="connsiteX4" fmla="*/ 508151 w 660594"/>
              <a:gd name="connsiteY4" fmla="*/ 140191 h 438031"/>
              <a:gd name="connsiteX5" fmla="*/ 171608 w 660594"/>
              <a:gd name="connsiteY5" fmla="*/ 140191 h 438031"/>
              <a:gd name="connsiteX6" fmla="*/ 171608 w 660594"/>
              <a:gd name="connsiteY6" fmla="*/ 203293 h 438031"/>
              <a:gd name="connsiteX7" fmla="*/ 92625 w 660594"/>
              <a:gd name="connsiteY7" fmla="*/ 203293 h 438031"/>
              <a:gd name="connsiteX8" fmla="*/ 87472 w 660594"/>
              <a:gd name="connsiteY8" fmla="*/ 198140 h 438031"/>
              <a:gd name="connsiteX9" fmla="*/ 87472 w 660594"/>
              <a:gd name="connsiteY9" fmla="*/ 110954 h 438031"/>
              <a:gd name="connsiteX10" fmla="*/ 133600 w 660594"/>
              <a:gd name="connsiteY10" fmla="*/ 26162 h 438031"/>
              <a:gd name="connsiteX11" fmla="*/ 119023 w 660594"/>
              <a:gd name="connsiteY11" fmla="*/ 0 h 438031"/>
              <a:gd name="connsiteX12" fmla="*/ 87472 w 660594"/>
              <a:gd name="connsiteY12" fmla="*/ 27975 h 438031"/>
              <a:gd name="connsiteX13" fmla="*/ 94518 w 660594"/>
              <a:gd name="connsiteY13" fmla="*/ 45538 h 438031"/>
              <a:gd name="connsiteX14" fmla="*/ 68083 w 660594"/>
              <a:gd name="connsiteY14" fmla="*/ 71688 h 438031"/>
              <a:gd name="connsiteX15" fmla="*/ 41934 w 660594"/>
              <a:gd name="connsiteY15" fmla="*/ 45252 h 438031"/>
              <a:gd name="connsiteX16" fmla="*/ 48349 w 660594"/>
              <a:gd name="connsiteY16" fmla="*/ 28185 h 438031"/>
              <a:gd name="connsiteX17" fmla="*/ 16798 w 660594"/>
              <a:gd name="connsiteY17" fmla="*/ 526 h 438031"/>
              <a:gd name="connsiteX18" fmla="*/ 23480 w 660594"/>
              <a:gd name="connsiteY18" fmla="*/ 96971 h 438031"/>
              <a:gd name="connsiteX19" fmla="*/ 45404 w 660594"/>
              <a:gd name="connsiteY19" fmla="*/ 109797 h 438031"/>
              <a:gd name="connsiteX20" fmla="*/ 45404 w 660594"/>
              <a:gd name="connsiteY20" fmla="*/ 198140 h 438031"/>
              <a:gd name="connsiteX21" fmla="*/ 92625 w 660594"/>
              <a:gd name="connsiteY21" fmla="*/ 245361 h 438031"/>
              <a:gd name="connsiteX22" fmla="*/ 171608 w 660594"/>
              <a:gd name="connsiteY22" fmla="*/ 245361 h 438031"/>
              <a:gd name="connsiteX23" fmla="*/ 171608 w 660594"/>
              <a:gd name="connsiteY23" fmla="*/ 434666 h 438031"/>
              <a:gd name="connsiteX24" fmla="*/ 508151 w 660594"/>
              <a:gd name="connsiteY24" fmla="*/ 434666 h 438031"/>
              <a:gd name="connsiteX25" fmla="*/ 508151 w 660594"/>
              <a:gd name="connsiteY25" fmla="*/ 234844 h 438031"/>
              <a:gd name="connsiteX26" fmla="*/ 566099 w 660594"/>
              <a:gd name="connsiteY26" fmla="*/ 234844 h 438031"/>
              <a:gd name="connsiteX27" fmla="*/ 571252 w 660594"/>
              <a:gd name="connsiteY27" fmla="*/ 239997 h 438031"/>
              <a:gd name="connsiteX28" fmla="*/ 571252 w 660594"/>
              <a:gd name="connsiteY28" fmla="*/ 327604 h 438031"/>
              <a:gd name="connsiteX29" fmla="*/ 527251 w 660594"/>
              <a:gd name="connsiteY29" fmla="*/ 413686 h 438031"/>
              <a:gd name="connsiteX30" fmla="*/ 541174 w 660594"/>
              <a:gd name="connsiteY30" fmla="*/ 438032 h 438031"/>
              <a:gd name="connsiteX31" fmla="*/ 572725 w 660594"/>
              <a:gd name="connsiteY31" fmla="*/ 410057 h 438031"/>
              <a:gd name="connsiteX32" fmla="*/ 565994 w 660594"/>
              <a:gd name="connsiteY32" fmla="*/ 392598 h 438031"/>
              <a:gd name="connsiteX33" fmla="*/ 592308 w 660594"/>
              <a:gd name="connsiteY33" fmla="*/ 366328 h 438031"/>
              <a:gd name="connsiteX34" fmla="*/ 618579 w 660594"/>
              <a:gd name="connsiteY34" fmla="*/ 392643 h 438031"/>
              <a:gd name="connsiteX35" fmla="*/ 612058 w 660594"/>
              <a:gd name="connsiteY35" fmla="*/ 409951 h 438031"/>
              <a:gd name="connsiteX36" fmla="*/ 643609 w 660594"/>
              <a:gd name="connsiteY36" fmla="*/ 437611 h 438031"/>
              <a:gd name="connsiteX37" fmla="*/ 637396 w 660594"/>
              <a:gd name="connsiteY37" fmla="*/ 341284 h 438031"/>
              <a:gd name="connsiteX38" fmla="*/ 613320 w 660594"/>
              <a:gd name="connsiteY38" fmla="*/ 327604 h 438031"/>
              <a:gd name="connsiteX39" fmla="*/ 466083 w 660594"/>
              <a:gd name="connsiteY39" fmla="*/ 287429 h 438031"/>
              <a:gd name="connsiteX40" fmla="*/ 436846 w 660594"/>
              <a:gd name="connsiteY40" fmla="*/ 287429 h 438031"/>
              <a:gd name="connsiteX41" fmla="*/ 434006 w 660594"/>
              <a:gd name="connsiteY41" fmla="*/ 288586 h 438031"/>
              <a:gd name="connsiteX42" fmla="*/ 401824 w 660594"/>
              <a:gd name="connsiteY42" fmla="*/ 321504 h 438031"/>
              <a:gd name="connsiteX43" fmla="*/ 377319 w 660594"/>
              <a:gd name="connsiteY43" fmla="*/ 263450 h 438031"/>
              <a:gd name="connsiteX44" fmla="*/ 331571 w 660594"/>
              <a:gd name="connsiteY44" fmla="*/ 358103 h 438031"/>
              <a:gd name="connsiteX45" fmla="*/ 299494 w 660594"/>
              <a:gd name="connsiteY45" fmla="*/ 234844 h 438031"/>
              <a:gd name="connsiteX46" fmla="*/ 274779 w 660594"/>
              <a:gd name="connsiteY46" fmla="*/ 287429 h 438031"/>
              <a:gd name="connsiteX47" fmla="*/ 224192 w 660594"/>
              <a:gd name="connsiteY47" fmla="*/ 287429 h 438031"/>
              <a:gd name="connsiteX48" fmla="*/ 224192 w 660594"/>
              <a:gd name="connsiteY48" fmla="*/ 266395 h 438031"/>
              <a:gd name="connsiteX49" fmla="*/ 261422 w 660594"/>
              <a:gd name="connsiteY49" fmla="*/ 266395 h 438031"/>
              <a:gd name="connsiteX50" fmla="*/ 305173 w 660594"/>
              <a:gd name="connsiteY50" fmla="*/ 173320 h 438031"/>
              <a:gd name="connsiteX51" fmla="*/ 337565 w 660594"/>
              <a:gd name="connsiteY51" fmla="*/ 297210 h 438031"/>
              <a:gd name="connsiteX52" fmla="*/ 378687 w 660594"/>
              <a:gd name="connsiteY52" fmla="*/ 213074 h 438031"/>
              <a:gd name="connsiteX53" fmla="*/ 408976 w 660594"/>
              <a:gd name="connsiteY53" fmla="*/ 284800 h 438031"/>
              <a:gd name="connsiteX54" fmla="*/ 419493 w 660594"/>
              <a:gd name="connsiteY54" fmla="*/ 274283 h 438031"/>
              <a:gd name="connsiteX55" fmla="*/ 436846 w 660594"/>
              <a:gd name="connsiteY55" fmla="*/ 266395 h 438031"/>
              <a:gd name="connsiteX56" fmla="*/ 466083 w 660594"/>
              <a:gd name="connsiteY56" fmla="*/ 266395 h 43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0594" h="438031">
                <a:moveTo>
                  <a:pt x="613320" y="327604"/>
                </a:moveTo>
                <a:lnTo>
                  <a:pt x="613320" y="239997"/>
                </a:lnTo>
                <a:cubicBezTo>
                  <a:pt x="613320" y="213917"/>
                  <a:pt x="592179" y="192776"/>
                  <a:pt x="566099" y="192776"/>
                </a:cubicBezTo>
                <a:lnTo>
                  <a:pt x="508151" y="192776"/>
                </a:lnTo>
                <a:lnTo>
                  <a:pt x="508151" y="140191"/>
                </a:lnTo>
                <a:lnTo>
                  <a:pt x="171608" y="140191"/>
                </a:lnTo>
                <a:lnTo>
                  <a:pt x="171608" y="203293"/>
                </a:lnTo>
                <a:lnTo>
                  <a:pt x="92625" y="203293"/>
                </a:lnTo>
                <a:cubicBezTo>
                  <a:pt x="89779" y="203293"/>
                  <a:pt x="87472" y="200986"/>
                  <a:pt x="87472" y="198140"/>
                </a:cubicBezTo>
                <a:lnTo>
                  <a:pt x="87472" y="110954"/>
                </a:lnTo>
                <a:cubicBezTo>
                  <a:pt x="123625" y="100277"/>
                  <a:pt x="144277" y="62314"/>
                  <a:pt x="133600" y="26162"/>
                </a:cubicBezTo>
                <a:cubicBezTo>
                  <a:pt x="130738" y="16470"/>
                  <a:pt x="125759" y="7534"/>
                  <a:pt x="119023" y="0"/>
                </a:cubicBezTo>
                <a:lnTo>
                  <a:pt x="87472" y="27975"/>
                </a:lnTo>
                <a:cubicBezTo>
                  <a:pt x="91885" y="32774"/>
                  <a:pt x="94391" y="39020"/>
                  <a:pt x="94518" y="45538"/>
                </a:cubicBezTo>
                <a:cubicBezTo>
                  <a:pt x="94439" y="60059"/>
                  <a:pt x="82603" y="71767"/>
                  <a:pt x="68083" y="71688"/>
                </a:cubicBezTo>
                <a:cubicBezTo>
                  <a:pt x="53562" y="71608"/>
                  <a:pt x="41855" y="59773"/>
                  <a:pt x="41934" y="45252"/>
                </a:cubicBezTo>
                <a:cubicBezTo>
                  <a:pt x="41968" y="38980"/>
                  <a:pt x="44243" y="32928"/>
                  <a:pt x="48349" y="28185"/>
                </a:cubicBezTo>
                <a:lnTo>
                  <a:pt x="16798" y="526"/>
                </a:lnTo>
                <a:cubicBezTo>
                  <a:pt x="-7990" y="29004"/>
                  <a:pt x="-4998" y="72183"/>
                  <a:pt x="23480" y="96971"/>
                </a:cubicBezTo>
                <a:cubicBezTo>
                  <a:pt x="29923" y="102578"/>
                  <a:pt x="37358" y="106929"/>
                  <a:pt x="45404" y="109797"/>
                </a:cubicBezTo>
                <a:lnTo>
                  <a:pt x="45404" y="198140"/>
                </a:lnTo>
                <a:cubicBezTo>
                  <a:pt x="45404" y="224220"/>
                  <a:pt x="66545" y="245361"/>
                  <a:pt x="92625" y="245361"/>
                </a:cubicBezTo>
                <a:lnTo>
                  <a:pt x="171608" y="245361"/>
                </a:lnTo>
                <a:lnTo>
                  <a:pt x="171608" y="434666"/>
                </a:lnTo>
                <a:lnTo>
                  <a:pt x="508151" y="434666"/>
                </a:lnTo>
                <a:lnTo>
                  <a:pt x="508151" y="234844"/>
                </a:lnTo>
                <a:lnTo>
                  <a:pt x="566099" y="234844"/>
                </a:lnTo>
                <a:cubicBezTo>
                  <a:pt x="568945" y="234844"/>
                  <a:pt x="571252" y="237151"/>
                  <a:pt x="571252" y="239997"/>
                </a:cubicBezTo>
                <a:lnTo>
                  <a:pt x="571252" y="327604"/>
                </a:lnTo>
                <a:cubicBezTo>
                  <a:pt x="535331" y="339224"/>
                  <a:pt x="515631" y="377764"/>
                  <a:pt x="527251" y="413686"/>
                </a:cubicBezTo>
                <a:cubicBezTo>
                  <a:pt x="530160" y="422676"/>
                  <a:pt x="534901" y="430965"/>
                  <a:pt x="541174" y="438032"/>
                </a:cubicBezTo>
                <a:lnTo>
                  <a:pt x="572725" y="410057"/>
                </a:lnTo>
                <a:cubicBezTo>
                  <a:pt x="568373" y="405286"/>
                  <a:pt x="565971" y="399056"/>
                  <a:pt x="565994" y="392598"/>
                </a:cubicBezTo>
                <a:cubicBezTo>
                  <a:pt x="566007" y="378078"/>
                  <a:pt x="577788" y="366316"/>
                  <a:pt x="592308" y="366328"/>
                </a:cubicBezTo>
                <a:cubicBezTo>
                  <a:pt x="606829" y="366341"/>
                  <a:pt x="618591" y="378122"/>
                  <a:pt x="618579" y="392643"/>
                </a:cubicBezTo>
                <a:cubicBezTo>
                  <a:pt x="618573" y="399012"/>
                  <a:pt x="616257" y="405162"/>
                  <a:pt x="612058" y="409951"/>
                </a:cubicBezTo>
                <a:lnTo>
                  <a:pt x="643609" y="437611"/>
                </a:lnTo>
                <a:cubicBezTo>
                  <a:pt x="668493" y="409295"/>
                  <a:pt x="665712" y="366168"/>
                  <a:pt x="637396" y="341284"/>
                </a:cubicBezTo>
                <a:cubicBezTo>
                  <a:pt x="630390" y="335126"/>
                  <a:pt x="622196" y="330471"/>
                  <a:pt x="613320" y="327604"/>
                </a:cubicBezTo>
                <a:close/>
                <a:moveTo>
                  <a:pt x="466083" y="287429"/>
                </a:moveTo>
                <a:lnTo>
                  <a:pt x="436846" y="287429"/>
                </a:lnTo>
                <a:cubicBezTo>
                  <a:pt x="435829" y="287611"/>
                  <a:pt x="434861" y="288005"/>
                  <a:pt x="434006" y="288586"/>
                </a:cubicBezTo>
                <a:lnTo>
                  <a:pt x="401824" y="321504"/>
                </a:lnTo>
                <a:lnTo>
                  <a:pt x="377319" y="263450"/>
                </a:lnTo>
                <a:lnTo>
                  <a:pt x="331571" y="358103"/>
                </a:lnTo>
                <a:lnTo>
                  <a:pt x="299494" y="234844"/>
                </a:lnTo>
                <a:lnTo>
                  <a:pt x="274779" y="287429"/>
                </a:lnTo>
                <a:lnTo>
                  <a:pt x="224192" y="287429"/>
                </a:lnTo>
                <a:lnTo>
                  <a:pt x="224192" y="266395"/>
                </a:lnTo>
                <a:lnTo>
                  <a:pt x="261422" y="266395"/>
                </a:lnTo>
                <a:lnTo>
                  <a:pt x="305173" y="173320"/>
                </a:lnTo>
                <a:lnTo>
                  <a:pt x="337565" y="297210"/>
                </a:lnTo>
                <a:lnTo>
                  <a:pt x="378687" y="213074"/>
                </a:lnTo>
                <a:lnTo>
                  <a:pt x="408976" y="284800"/>
                </a:lnTo>
                <a:lnTo>
                  <a:pt x="419493" y="274283"/>
                </a:lnTo>
                <a:cubicBezTo>
                  <a:pt x="424111" y="269609"/>
                  <a:pt x="430288" y="266801"/>
                  <a:pt x="436846" y="266395"/>
                </a:cubicBezTo>
                <a:lnTo>
                  <a:pt x="466083" y="266395"/>
                </a:lnTo>
                <a:close/>
              </a:path>
            </a:pathLst>
          </a:custGeom>
          <a:solidFill>
            <a:schemeClr val="accent4">
              <a:lumMod val="75000"/>
            </a:schemeClr>
          </a:solidFill>
          <a:ln w="10418" cap="flat">
            <a:noFill/>
            <a:prstDash val="solid"/>
            <a:miter/>
          </a:ln>
        </p:spPr>
        <p:txBody>
          <a:bodyPr rtlCol="0" anchor="ctr"/>
          <a:lstStyle/>
          <a:p>
            <a:endParaRPr lang="en-US"/>
          </a:p>
        </p:txBody>
      </p:sp>
      <p:sp>
        <p:nvSpPr>
          <p:cNvPr id="44" name="TextBox 43">
            <a:extLst>
              <a:ext uri="{FF2B5EF4-FFF2-40B4-BE49-F238E27FC236}">
                <a16:creationId xmlns:a16="http://schemas.microsoft.com/office/drawing/2014/main" id="{F1044866-87A3-571B-36B7-F10E96D53852}"/>
              </a:ext>
            </a:extLst>
          </p:cNvPr>
          <p:cNvSpPr txBox="1">
            <a:spLocks/>
          </p:cNvSpPr>
          <p:nvPr/>
        </p:nvSpPr>
        <p:spPr>
          <a:xfrm>
            <a:off x="404819" y="3476756"/>
            <a:ext cx="2568360" cy="307777"/>
          </a:xfrm>
          <a:prstGeom prst="rect">
            <a:avLst/>
          </a:prstGeom>
          <a:noFill/>
        </p:spPr>
        <p:txBody>
          <a:bodyPr wrap="square" rtlCol="0">
            <a:spAutoFit/>
          </a:bodyPr>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p>
        </p:txBody>
      </p:sp>
      <p:sp>
        <p:nvSpPr>
          <p:cNvPr id="45" name="Rectangle 44" descr="Money">
            <a:extLst>
              <a:ext uri="{FF2B5EF4-FFF2-40B4-BE49-F238E27FC236}">
                <a16:creationId xmlns:a16="http://schemas.microsoft.com/office/drawing/2014/main" id="{9AC2F38F-E7EA-1279-A0F1-6CDF32287FA7}"/>
              </a:ext>
            </a:extLst>
          </p:cNvPr>
          <p:cNvSpPr/>
          <p:nvPr/>
        </p:nvSpPr>
        <p:spPr>
          <a:xfrm>
            <a:off x="1391770" y="2314858"/>
            <a:ext cx="594458" cy="978757"/>
          </a:xfrm>
          <a:prstGeom prst="rect">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587108"/>
              <a:satOff val="-50780"/>
              <a:lumOff val="-508"/>
              <a:alphaOff val="0"/>
            </a:schemeClr>
          </a:effectRef>
          <a:fontRef idx="minor">
            <a:schemeClr val="lt1">
              <a:hueOff val="0"/>
              <a:satOff val="0"/>
              <a:lumOff val="0"/>
              <a:alphaOff val="0"/>
            </a:schemeClr>
          </a:fontRef>
        </p:style>
        <p:txBody>
          <a:bodyPr/>
          <a:lstStyle/>
          <a:p>
            <a:endParaRPr lang="en-US" dirty="0"/>
          </a:p>
        </p:txBody>
      </p:sp>
      <p:sp>
        <p:nvSpPr>
          <p:cNvPr id="46" name="TextBox 45">
            <a:extLst>
              <a:ext uri="{FF2B5EF4-FFF2-40B4-BE49-F238E27FC236}">
                <a16:creationId xmlns:a16="http://schemas.microsoft.com/office/drawing/2014/main" id="{BF6DB53E-7916-B50A-4D4F-565CBFF67CD0}"/>
              </a:ext>
            </a:extLst>
          </p:cNvPr>
          <p:cNvSpPr txBox="1">
            <a:spLocks/>
          </p:cNvSpPr>
          <p:nvPr/>
        </p:nvSpPr>
        <p:spPr>
          <a:xfrm>
            <a:off x="6154979" y="3429000"/>
            <a:ext cx="2663305" cy="1384995"/>
          </a:xfrm>
          <a:prstGeom prst="rect">
            <a:avLst/>
          </a:prstGeom>
          <a:noFill/>
        </p:spPr>
        <p:txBody>
          <a:bodyPr wrap="square" rtlCol="0">
            <a:spAutoFit/>
          </a:bodyPr>
          <a:lstStyle/>
          <a:p>
            <a:pPr algn="just" rtl="1"/>
            <a:r>
              <a:rPr lang="ar-KW" sz="1400" dirty="0">
                <a:solidFill>
                  <a:srgbClr val="093D6C"/>
                </a:solidFill>
                <a:latin typeface="GE SS Two Bold" panose="020A0503020102020204" pitchFamily="18" charset="-78"/>
                <a:ea typeface="GE SS Two Bold" panose="020A0503020102020204" pitchFamily="18" charset="-78"/>
                <a:cs typeface="mohammad bold art 1" pitchFamily="2" charset="-78"/>
              </a:rPr>
              <a:t>تقوم سارة بفتح حساب عند شركة حمد للاستشارات الاستثمارية وتقوم بتعبئة نموذج اعرف عميلك (</a:t>
            </a:r>
            <a:r>
              <a:rPr lang="en-US" sz="1400" dirty="0">
                <a:solidFill>
                  <a:srgbClr val="093D6C"/>
                </a:solidFill>
                <a:latin typeface="+mj-lt"/>
                <a:ea typeface="GE SS Two Bold" panose="020A0503020102020204" pitchFamily="18" charset="-78"/>
                <a:cs typeface="mohammad bold art 1" pitchFamily="2" charset="-78"/>
              </a:rPr>
              <a:t>KYC</a:t>
            </a:r>
            <a:r>
              <a:rPr lang="ar-KW" sz="1400" dirty="0">
                <a:solidFill>
                  <a:srgbClr val="093D6C"/>
                </a:solidFill>
                <a:latin typeface="GE SS Two Bold" panose="020A0503020102020204" pitchFamily="18" charset="-78"/>
                <a:ea typeface="GE SS Two Bold" panose="020A0503020102020204" pitchFamily="18" charset="-78"/>
                <a:cs typeface="mohammad bold art 1" pitchFamily="2" charset="-78"/>
              </a:rPr>
              <a:t>) إلكترونياً وتعبئة استبيان تحديد المخاطر لتحديد الأهداف الاستثمارية</a:t>
            </a:r>
            <a:endParaRPr lang="en-US" sz="1400" dirty="0">
              <a:solidFill>
                <a:srgbClr val="093D6C"/>
              </a:solidFill>
              <a:latin typeface="GE SS Two Bold" panose="020A0503020102020204" pitchFamily="18" charset="-78"/>
              <a:ea typeface="GE SS Two Bold" panose="020A0503020102020204" pitchFamily="18" charset="-78"/>
              <a:cs typeface="mohammad bold art 1" pitchFamily="2" charset="-78"/>
            </a:endParaRPr>
          </a:p>
        </p:txBody>
      </p:sp>
      <p:sp>
        <p:nvSpPr>
          <p:cNvPr id="7" name="Title 1">
            <a:extLst>
              <a:ext uri="{FF2B5EF4-FFF2-40B4-BE49-F238E27FC236}">
                <a16:creationId xmlns:a16="http://schemas.microsoft.com/office/drawing/2014/main" id="{D19CC053-0502-34CB-41FB-92A05FB6793B}"/>
              </a:ext>
            </a:extLst>
          </p:cNvPr>
          <p:cNvSpPr txBox="1">
            <a:spLocks/>
          </p:cNvSpPr>
          <p:nvPr/>
        </p:nvSpPr>
        <p:spPr>
          <a:xfrm>
            <a:off x="900697" y="823659"/>
            <a:ext cx="9647372"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خدمة مستشار الاستثمار الآلي </a:t>
            </a:r>
            <a:r>
              <a:rPr lang="en-US" sz="2000" dirty="0">
                <a:solidFill>
                  <a:schemeClr val="tx2">
                    <a:lumMod val="75000"/>
                  </a:schemeClr>
                </a:solidFill>
                <a:latin typeface="Tw Cen MT" panose="020B0602020104020603" pitchFamily="34" charset="0"/>
                <a:ea typeface="GE SS Two Bold" panose="020A0503020102020204" pitchFamily="18" charset="-78"/>
                <a:cs typeface="Times New Roman" panose="02020603050405020304" pitchFamily="18" charset="0"/>
              </a:rPr>
              <a:t>ROBO-ADVISORY</a:t>
            </a:r>
            <a:endParaRPr lang="en-US" sz="2000" dirty="0">
              <a:solidFill>
                <a:schemeClr val="tx2">
                  <a:lumMod val="75000"/>
                </a:schemeClr>
              </a:solidFill>
              <a:latin typeface="Tw Cen MT" panose="020B0602020104020603" pitchFamily="34" charset="0"/>
            </a:endParaRPr>
          </a:p>
          <a:p>
            <a:pPr algn="r" rtl="1"/>
            <a:endParaRPr lang="ar-KW" sz="1800" dirty="0">
              <a:solidFill>
                <a:schemeClr val="tx2">
                  <a:lumMod val="50000"/>
                </a:schemeClr>
              </a:solidFill>
              <a:cs typeface="mohammad bold art 1" pitchFamily="2" charset="-78"/>
            </a:endParaRPr>
          </a:p>
        </p:txBody>
      </p:sp>
      <p:sp>
        <p:nvSpPr>
          <p:cNvPr id="6" name="Diamond 5">
            <a:extLst>
              <a:ext uri="{FF2B5EF4-FFF2-40B4-BE49-F238E27FC236}">
                <a16:creationId xmlns:a16="http://schemas.microsoft.com/office/drawing/2014/main" id="{775F257E-B23D-FD98-04EA-5B35999A7202}"/>
              </a:ext>
            </a:extLst>
          </p:cNvPr>
          <p:cNvSpPr/>
          <p:nvPr/>
        </p:nvSpPr>
        <p:spPr>
          <a:xfrm>
            <a:off x="1472060" y="1730151"/>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1EDD59-266E-9082-019B-145B7578AD2D}"/>
              </a:ext>
            </a:extLst>
          </p:cNvPr>
          <p:cNvSpPr txBox="1"/>
          <p:nvPr/>
        </p:nvSpPr>
        <p:spPr>
          <a:xfrm>
            <a:off x="1542530" y="1756201"/>
            <a:ext cx="203546" cy="369332"/>
          </a:xfrm>
          <a:prstGeom prst="rect">
            <a:avLst/>
          </a:prstGeom>
          <a:noFill/>
        </p:spPr>
        <p:txBody>
          <a:bodyPr wrap="square" rtlCol="0">
            <a:spAutoFit/>
          </a:bodyPr>
          <a:lstStyle/>
          <a:p>
            <a:r>
              <a:rPr lang="ar-KW" dirty="0"/>
              <a:t>4</a:t>
            </a:r>
            <a:endParaRPr lang="en-US" dirty="0"/>
          </a:p>
        </p:txBody>
      </p:sp>
      <p:sp>
        <p:nvSpPr>
          <p:cNvPr id="10" name="Diamond 9">
            <a:extLst>
              <a:ext uri="{FF2B5EF4-FFF2-40B4-BE49-F238E27FC236}">
                <a16:creationId xmlns:a16="http://schemas.microsoft.com/office/drawing/2014/main" id="{E6030672-D5D7-BB71-A8AE-4BBE8F80D643}"/>
              </a:ext>
            </a:extLst>
          </p:cNvPr>
          <p:cNvSpPr/>
          <p:nvPr/>
        </p:nvSpPr>
        <p:spPr>
          <a:xfrm>
            <a:off x="10292142" y="1730151"/>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80D198-4608-2E4C-C51C-D3465D54E648}"/>
              </a:ext>
            </a:extLst>
          </p:cNvPr>
          <p:cNvSpPr txBox="1"/>
          <p:nvPr/>
        </p:nvSpPr>
        <p:spPr>
          <a:xfrm>
            <a:off x="10362612" y="1756201"/>
            <a:ext cx="203546" cy="369332"/>
          </a:xfrm>
          <a:prstGeom prst="rect">
            <a:avLst/>
          </a:prstGeom>
          <a:noFill/>
        </p:spPr>
        <p:txBody>
          <a:bodyPr wrap="square" rtlCol="0">
            <a:spAutoFit/>
          </a:bodyPr>
          <a:lstStyle/>
          <a:p>
            <a:r>
              <a:rPr lang="ar-KW" dirty="0"/>
              <a:t>1</a:t>
            </a:r>
            <a:endParaRPr lang="en-US" dirty="0"/>
          </a:p>
        </p:txBody>
      </p:sp>
      <p:sp>
        <p:nvSpPr>
          <p:cNvPr id="13" name="Diamond 12">
            <a:extLst>
              <a:ext uri="{FF2B5EF4-FFF2-40B4-BE49-F238E27FC236}">
                <a16:creationId xmlns:a16="http://schemas.microsoft.com/office/drawing/2014/main" id="{03DD72E7-6EE3-DEF2-C5CA-DD32C24A5F66}"/>
              </a:ext>
            </a:extLst>
          </p:cNvPr>
          <p:cNvSpPr/>
          <p:nvPr/>
        </p:nvSpPr>
        <p:spPr>
          <a:xfrm>
            <a:off x="7324037" y="1721833"/>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84A1B0C-4FBB-930E-DB08-61AAF1E8E6D2}"/>
              </a:ext>
            </a:extLst>
          </p:cNvPr>
          <p:cNvSpPr txBox="1"/>
          <p:nvPr/>
        </p:nvSpPr>
        <p:spPr>
          <a:xfrm>
            <a:off x="7403133" y="1747883"/>
            <a:ext cx="203546" cy="369332"/>
          </a:xfrm>
          <a:prstGeom prst="rect">
            <a:avLst/>
          </a:prstGeom>
          <a:noFill/>
        </p:spPr>
        <p:txBody>
          <a:bodyPr wrap="square" rtlCol="0">
            <a:spAutoFit/>
          </a:bodyPr>
          <a:lstStyle/>
          <a:p>
            <a:r>
              <a:rPr lang="ar-KW" dirty="0"/>
              <a:t>2</a:t>
            </a:r>
            <a:endParaRPr lang="en-US" dirty="0"/>
          </a:p>
        </p:txBody>
      </p:sp>
      <p:sp>
        <p:nvSpPr>
          <p:cNvPr id="17" name="Diamond 16">
            <a:extLst>
              <a:ext uri="{FF2B5EF4-FFF2-40B4-BE49-F238E27FC236}">
                <a16:creationId xmlns:a16="http://schemas.microsoft.com/office/drawing/2014/main" id="{8D1CA32B-33F8-21BD-5BC2-5F53CDF6E6FB}"/>
              </a:ext>
            </a:extLst>
          </p:cNvPr>
          <p:cNvSpPr/>
          <p:nvPr/>
        </p:nvSpPr>
        <p:spPr>
          <a:xfrm>
            <a:off x="4364552" y="1724579"/>
            <a:ext cx="461772" cy="423383"/>
          </a:xfrm>
          <a:prstGeom prst="diamond">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A013A89-EF42-7711-DCBB-8B8258489561}"/>
              </a:ext>
            </a:extLst>
          </p:cNvPr>
          <p:cNvSpPr txBox="1"/>
          <p:nvPr/>
        </p:nvSpPr>
        <p:spPr>
          <a:xfrm>
            <a:off x="4443648" y="1750629"/>
            <a:ext cx="203546" cy="369332"/>
          </a:xfrm>
          <a:prstGeom prst="rect">
            <a:avLst/>
          </a:prstGeom>
          <a:noFill/>
        </p:spPr>
        <p:txBody>
          <a:bodyPr wrap="square" rtlCol="0">
            <a:spAutoFit/>
          </a:bodyPr>
          <a:lstStyle/>
          <a:p>
            <a:r>
              <a:rPr lang="ar-KW" dirty="0"/>
              <a:t>3</a:t>
            </a:r>
            <a:endParaRPr lang="en-US" dirty="0"/>
          </a:p>
        </p:txBody>
      </p:sp>
      <p:sp>
        <p:nvSpPr>
          <p:cNvPr id="19" name="TextBox 18">
            <a:extLst>
              <a:ext uri="{FF2B5EF4-FFF2-40B4-BE49-F238E27FC236}">
                <a16:creationId xmlns:a16="http://schemas.microsoft.com/office/drawing/2014/main" id="{8C00E197-AE12-D4FA-3956-62859193E42E}"/>
              </a:ext>
            </a:extLst>
          </p:cNvPr>
          <p:cNvSpPr txBox="1">
            <a:spLocks/>
          </p:cNvSpPr>
          <p:nvPr/>
        </p:nvSpPr>
        <p:spPr>
          <a:xfrm>
            <a:off x="382924" y="3293615"/>
            <a:ext cx="2568360" cy="1702197"/>
          </a:xfrm>
          <a:prstGeom prst="rect">
            <a:avLst/>
          </a:prstGeom>
          <a:noFill/>
        </p:spPr>
        <p:txBody>
          <a:bodyPr wrap="square" rtlCol="0">
            <a:spAutoFit/>
          </a:bodyPr>
          <a:lstStyle/>
          <a:p>
            <a:pPr marR="0" lvl="0" algn="just" rtl="1">
              <a:lnSpc>
                <a:spcPct val="107000"/>
              </a:lnSpc>
              <a:spcBef>
                <a:spcPts val="0"/>
              </a:spcBef>
              <a:spcAft>
                <a:spcPts val="800"/>
              </a:spcAft>
            </a:pPr>
            <a:r>
              <a:rPr lang="ar-KW" sz="1400" dirty="0">
                <a:solidFill>
                  <a:srgbClr val="093D6C"/>
                </a:solidFill>
                <a:latin typeface="GE SS Two Bold" panose="020A0503020102020204" pitchFamily="18" charset="-78"/>
                <a:ea typeface="GE SS Two Bold" panose="020A0503020102020204" pitchFamily="18" charset="-78"/>
                <a:cs typeface="mohammad bold art 1" pitchFamily="2" charset="-78"/>
              </a:rPr>
              <a:t>يمكن  لسارة تنفيذ تلك التوصيات في حال حصول مقدم خدمة مستشار الاستثمار الآلي على رخصة أنشطة الأوراق المالية معنية بتنفيذ التوصيات، أو أن يتم تنفيذها عن طريق شخص مرخص له آخر حاصل على الرخصة المطلوبة</a:t>
            </a:r>
            <a:endParaRPr lang="en-US" sz="1400" dirty="0">
              <a:solidFill>
                <a:srgbClr val="093D6C"/>
              </a:solidFill>
              <a:latin typeface="GE SS Two Bold" panose="020A0503020102020204" pitchFamily="18" charset="-78"/>
              <a:ea typeface="GE SS Two Bold" panose="020A0503020102020204" pitchFamily="18" charset="-78"/>
              <a:cs typeface="mohammad bold art 1" pitchFamily="2" charset="-78"/>
            </a:endParaRPr>
          </a:p>
        </p:txBody>
      </p:sp>
    </p:spTree>
    <p:extLst>
      <p:ext uri="{BB962C8B-B14F-4D97-AF65-F5344CB8AC3E}">
        <p14:creationId xmlns:p14="http://schemas.microsoft.com/office/powerpoint/2010/main" val="398503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6AB3D1B-3CF4-D675-36B5-9A3B06FBD137}"/>
              </a:ext>
            </a:extLst>
          </p:cNvPr>
          <p:cNvSpPr/>
          <p:nvPr/>
        </p:nvSpPr>
        <p:spPr>
          <a:xfrm>
            <a:off x="3457576" y="2952750"/>
            <a:ext cx="3728448" cy="1214101"/>
          </a:xfrm>
          <a:prstGeom prst="rect">
            <a:avLst/>
          </a:prstGeo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8D2A799B-4163-8CFF-ABCE-5E5A7B0E53AD}"/>
              </a:ext>
            </a:extLst>
          </p:cNvPr>
          <p:cNvSpPr/>
          <p:nvPr/>
        </p:nvSpPr>
        <p:spPr>
          <a:xfrm>
            <a:off x="2394511" y="3324476"/>
            <a:ext cx="4783785" cy="1094873"/>
          </a:xfrm>
          <a:prstGeom prst="flowChartInputOutpu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769ACF-9750-9314-ECA0-0FB5B5CC3871}"/>
              </a:ext>
            </a:extLst>
          </p:cNvPr>
          <p:cNvSpPr txBox="1"/>
          <p:nvPr/>
        </p:nvSpPr>
        <p:spPr>
          <a:xfrm>
            <a:off x="3278140" y="3637882"/>
            <a:ext cx="2714879" cy="400110"/>
          </a:xfrm>
          <a:prstGeom prst="rect">
            <a:avLst/>
          </a:prstGeom>
          <a:noFill/>
        </p:spPr>
        <p:txBody>
          <a:bodyPr wrap="square" rtlCol="0">
            <a:spAutoFit/>
          </a:bodyPr>
          <a:lstStyle/>
          <a:p>
            <a:pPr algn="r" rtl="1"/>
            <a:r>
              <a:rPr lang="ar-KW" sz="2000" dirty="0">
                <a:cs typeface="mohammad bold art 1" pitchFamily="2" charset="-78"/>
              </a:rPr>
              <a:t>الأسئـــــــلة والاستفسارات</a:t>
            </a:r>
            <a:endParaRPr lang="en-US" sz="2000" dirty="0">
              <a:cs typeface="mohammad bold art 1" pitchFamily="2" charset="-78"/>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1E75891-57D4-5528-44A2-5DFF300E4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721" y="3562559"/>
            <a:ext cx="604292" cy="604292"/>
          </a:xfrm>
          <a:prstGeom prst="rect">
            <a:avLst/>
          </a:prstGeom>
        </p:spPr>
      </p:pic>
      <p:sp>
        <p:nvSpPr>
          <p:cNvPr id="22" name="Diagonal Stripe 21">
            <a:extLst>
              <a:ext uri="{FF2B5EF4-FFF2-40B4-BE49-F238E27FC236}">
                <a16:creationId xmlns:a16="http://schemas.microsoft.com/office/drawing/2014/main" id="{6DCB155F-C374-AC54-7847-FD4300C7CA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D8DC470D-C824-0A1E-FF1F-C82E8604F2B7}"/>
              </a:ext>
            </a:extLst>
          </p:cNvPr>
          <p:cNvSpPr txBox="1"/>
          <p:nvPr/>
        </p:nvSpPr>
        <p:spPr>
          <a:xfrm>
            <a:off x="11727358" y="6288189"/>
            <a:ext cx="464642" cy="307777"/>
          </a:xfrm>
          <a:prstGeom prst="rect">
            <a:avLst/>
          </a:prstGeom>
          <a:noFill/>
        </p:spPr>
        <p:txBody>
          <a:bodyPr wrap="square" rtlCol="0">
            <a:spAutoFit/>
          </a:bodyPr>
          <a:lstStyle/>
          <a:p>
            <a:r>
              <a:rPr lang="ar-KW" sz="1400" dirty="0">
                <a:solidFill>
                  <a:schemeClr val="bg1"/>
                </a:solidFill>
              </a:rPr>
              <a:t>23</a:t>
            </a:r>
            <a:endParaRPr lang="en-US" sz="1400" dirty="0">
              <a:solidFill>
                <a:schemeClr val="bg1"/>
              </a:solidFill>
            </a:endParaRPr>
          </a:p>
        </p:txBody>
      </p:sp>
    </p:spTree>
    <p:extLst>
      <p:ext uri="{BB962C8B-B14F-4D97-AF65-F5344CB8AC3E}">
        <p14:creationId xmlns:p14="http://schemas.microsoft.com/office/powerpoint/2010/main" val="151603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rapezoid 40">
            <a:extLst>
              <a:ext uri="{FF2B5EF4-FFF2-40B4-BE49-F238E27FC236}">
                <a16:creationId xmlns:a16="http://schemas.microsoft.com/office/drawing/2014/main" id="{70B5CBA2-5EB9-BC77-D042-2311FBA6E5CB}"/>
              </a:ext>
            </a:extLst>
          </p:cNvPr>
          <p:cNvSpPr/>
          <p:nvPr/>
        </p:nvSpPr>
        <p:spPr>
          <a:xfrm>
            <a:off x="3789828" y="1535170"/>
            <a:ext cx="3700312" cy="538609"/>
          </a:xfrm>
          <a:prstGeom prst="trapezoid">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19" descr="A group of blue icons&#10;&#10;Description automatically generated">
            <a:extLst>
              <a:ext uri="{FF2B5EF4-FFF2-40B4-BE49-F238E27FC236}">
                <a16:creationId xmlns:a16="http://schemas.microsoft.com/office/drawing/2014/main" id="{D98EAE27-18A4-BBE7-C448-2A16C8FE1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89" y="4997664"/>
            <a:ext cx="6077724" cy="1539108"/>
          </a:xfrm>
          <a:prstGeom prst="rect">
            <a:avLst/>
          </a:prstGeom>
          <a:ln>
            <a:solidFill>
              <a:schemeClr val="tx2">
                <a:lumMod val="50000"/>
              </a:schemeClr>
            </a:solidFill>
          </a:ln>
        </p:spPr>
      </p:pic>
      <p:sp>
        <p:nvSpPr>
          <p:cNvPr id="21" name="TextBox 20">
            <a:extLst>
              <a:ext uri="{FF2B5EF4-FFF2-40B4-BE49-F238E27FC236}">
                <a16:creationId xmlns:a16="http://schemas.microsoft.com/office/drawing/2014/main" id="{070E3FF8-D401-57BB-41EC-2F8C05AADB0D}"/>
              </a:ext>
            </a:extLst>
          </p:cNvPr>
          <p:cNvSpPr txBox="1"/>
          <p:nvPr/>
        </p:nvSpPr>
        <p:spPr>
          <a:xfrm>
            <a:off x="2615189" y="4364565"/>
            <a:ext cx="6077724" cy="538609"/>
          </a:xfrm>
          <a:prstGeom prst="rect">
            <a:avLst/>
          </a:prstGeom>
          <a:solidFill>
            <a:schemeClr val="tx2">
              <a:lumMod val="50000"/>
            </a:schemeClr>
          </a:solidFill>
        </p:spPr>
        <p:txBody>
          <a:bodyPr wrap="square" rtlCol="0">
            <a:spAutoFit/>
          </a:bodyPr>
          <a:lstStyle/>
          <a:p>
            <a:pPr algn="ctr"/>
            <a:r>
              <a:rPr lang="ar-KW" sz="1100" dirty="0">
                <a:solidFill>
                  <a:schemeClr val="bg1"/>
                </a:solidFill>
                <a:cs typeface="mohammad bold art 1" pitchFamily="2" charset="-78"/>
              </a:rPr>
              <a:t>للتواصل مع وحدة التقنيات المالية عبر البريد الإلكتروني</a:t>
            </a:r>
            <a:endParaRPr lang="en-US" sz="1100" dirty="0">
              <a:solidFill>
                <a:schemeClr val="bg1"/>
              </a:solidFill>
              <a:cs typeface="mohammad bold art 1" pitchFamily="2" charset="-78"/>
            </a:endParaRPr>
          </a:p>
          <a:p>
            <a:endParaRPr lang="en-US" dirty="0"/>
          </a:p>
        </p:txBody>
      </p:sp>
      <p:sp>
        <p:nvSpPr>
          <p:cNvPr id="26" name="TextBox 25">
            <a:extLst>
              <a:ext uri="{FF2B5EF4-FFF2-40B4-BE49-F238E27FC236}">
                <a16:creationId xmlns:a16="http://schemas.microsoft.com/office/drawing/2014/main" id="{2F4BA727-FA71-564C-0425-2EACCF57A131}"/>
              </a:ext>
            </a:extLst>
          </p:cNvPr>
          <p:cNvSpPr txBox="1"/>
          <p:nvPr/>
        </p:nvSpPr>
        <p:spPr>
          <a:xfrm>
            <a:off x="4745521" y="4582140"/>
            <a:ext cx="2401473" cy="276999"/>
          </a:xfrm>
          <a:prstGeom prst="rect">
            <a:avLst/>
          </a:prstGeom>
          <a:noFill/>
        </p:spPr>
        <p:txBody>
          <a:bodyPr wrap="square" rtlCol="0">
            <a:spAutoFit/>
          </a:bodyPr>
          <a:lstStyle/>
          <a:p>
            <a:r>
              <a:rPr lang="en-US" sz="1200" dirty="0">
                <a:solidFill>
                  <a:schemeClr val="bg1"/>
                </a:solidFill>
              </a:rPr>
              <a:t>Fintechunit@cma.gov.kw</a:t>
            </a:r>
          </a:p>
        </p:txBody>
      </p:sp>
      <p:pic>
        <p:nvPicPr>
          <p:cNvPr id="35" name="Picture 34" descr="A black envelope with white lines&#10;&#10;Description automatically generated">
            <a:extLst>
              <a:ext uri="{FF2B5EF4-FFF2-40B4-BE49-F238E27FC236}">
                <a16:creationId xmlns:a16="http://schemas.microsoft.com/office/drawing/2014/main" id="{B7DFF0C2-D2D4-B486-DD54-C4A365EA8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976" y="4609986"/>
            <a:ext cx="214545" cy="214545"/>
          </a:xfrm>
          <a:prstGeom prst="rect">
            <a:avLst/>
          </a:prstGeom>
        </p:spPr>
      </p:pic>
      <p:sp>
        <p:nvSpPr>
          <p:cNvPr id="39" name="TextBox 38">
            <a:extLst>
              <a:ext uri="{FF2B5EF4-FFF2-40B4-BE49-F238E27FC236}">
                <a16:creationId xmlns:a16="http://schemas.microsoft.com/office/drawing/2014/main" id="{9C9E1CD7-4670-5B08-A277-A599CE73B369}"/>
              </a:ext>
            </a:extLst>
          </p:cNvPr>
          <p:cNvSpPr txBox="1"/>
          <p:nvPr/>
        </p:nvSpPr>
        <p:spPr>
          <a:xfrm>
            <a:off x="4187266" y="1635198"/>
            <a:ext cx="2714879" cy="338554"/>
          </a:xfrm>
          <a:prstGeom prst="rect">
            <a:avLst/>
          </a:prstGeom>
          <a:noFill/>
        </p:spPr>
        <p:txBody>
          <a:bodyPr wrap="square" rtlCol="0">
            <a:spAutoFit/>
          </a:bodyPr>
          <a:lstStyle/>
          <a:p>
            <a:pPr algn="ctr" rtl="1"/>
            <a:r>
              <a:rPr lang="ar-KW" sz="1600" dirty="0">
                <a:cs typeface="mohammad bold art 1" pitchFamily="2" charset="-78"/>
              </a:rPr>
              <a:t>شـــــــكــــراً</a:t>
            </a:r>
            <a:endParaRPr lang="en-US" sz="1600" dirty="0">
              <a:cs typeface="mohammad bold art 1" pitchFamily="2" charset="-78"/>
            </a:endParaRPr>
          </a:p>
        </p:txBody>
      </p:sp>
      <p:sp>
        <p:nvSpPr>
          <p:cNvPr id="42" name="Diagonal Stripe 41">
            <a:extLst>
              <a:ext uri="{FF2B5EF4-FFF2-40B4-BE49-F238E27FC236}">
                <a16:creationId xmlns:a16="http://schemas.microsoft.com/office/drawing/2014/main" id="{8BE0A690-BF14-31AB-621E-1A418330CAFD}"/>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F24AA19E-7AD6-F28B-D707-BB526A952430}"/>
              </a:ext>
            </a:extLst>
          </p:cNvPr>
          <p:cNvSpPr txBox="1"/>
          <p:nvPr/>
        </p:nvSpPr>
        <p:spPr>
          <a:xfrm>
            <a:off x="11727358" y="6288189"/>
            <a:ext cx="464642" cy="307777"/>
          </a:xfrm>
          <a:prstGeom prst="rect">
            <a:avLst/>
          </a:prstGeom>
          <a:noFill/>
        </p:spPr>
        <p:txBody>
          <a:bodyPr wrap="square" rtlCol="0">
            <a:spAutoFit/>
          </a:bodyPr>
          <a:lstStyle/>
          <a:p>
            <a:r>
              <a:rPr lang="ar-KW" sz="1400" dirty="0">
                <a:solidFill>
                  <a:schemeClr val="bg1"/>
                </a:solidFill>
              </a:rPr>
              <a:t>24</a:t>
            </a:r>
            <a:endParaRPr lang="en-US" sz="1400" dirty="0">
              <a:solidFill>
                <a:schemeClr val="bg1"/>
              </a:solidFill>
            </a:endParaRPr>
          </a:p>
        </p:txBody>
      </p:sp>
      <p:sp>
        <p:nvSpPr>
          <p:cNvPr id="4" name="Rectangle 3">
            <a:extLst>
              <a:ext uri="{FF2B5EF4-FFF2-40B4-BE49-F238E27FC236}">
                <a16:creationId xmlns:a16="http://schemas.microsoft.com/office/drawing/2014/main" id="{DD44554B-761A-FC40-FCAC-B804CAF3CAD6}"/>
              </a:ext>
            </a:extLst>
          </p:cNvPr>
          <p:cNvSpPr/>
          <p:nvPr/>
        </p:nvSpPr>
        <p:spPr>
          <a:xfrm>
            <a:off x="2615189" y="2193259"/>
            <a:ext cx="6077724" cy="2076816"/>
          </a:xfrm>
          <a:prstGeom prst="rect">
            <a:avLst/>
          </a:prstGeom>
          <a:solidFill>
            <a:srgbClr val="99A8BD"/>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6BB028-3329-8D9C-4382-0446ED22562D}"/>
              </a:ext>
            </a:extLst>
          </p:cNvPr>
          <p:cNvSpPr txBox="1"/>
          <p:nvPr/>
        </p:nvSpPr>
        <p:spPr>
          <a:xfrm>
            <a:off x="3053751" y="2264215"/>
            <a:ext cx="5184475" cy="661720"/>
          </a:xfrm>
          <a:prstGeom prst="rect">
            <a:avLst/>
          </a:prstGeom>
          <a:noFill/>
        </p:spPr>
        <p:txBody>
          <a:bodyPr wrap="square" rtlCol="0">
            <a:spAutoFit/>
          </a:bodyPr>
          <a:lstStyle/>
          <a:p>
            <a:pPr algn="ctr" rtl="1"/>
            <a:r>
              <a:rPr lang="ar-KW" sz="1100" dirty="0">
                <a:solidFill>
                  <a:schemeClr val="tx2">
                    <a:lumMod val="75000"/>
                  </a:schemeClr>
                </a:solidFill>
                <a:cs typeface="mohammad bold art 1" pitchFamily="2" charset="-78"/>
              </a:rPr>
              <a:t>يمكنكم زيارة الصفحة الإلكترونية للتقنيات المالية من خلال زيارة الموقع الإلكتروني للهيئة:</a:t>
            </a:r>
          </a:p>
          <a:p>
            <a:pPr algn="l"/>
            <a:endParaRPr lang="en-US" sz="300" dirty="0">
              <a:solidFill>
                <a:schemeClr val="bg1"/>
              </a:solidFill>
              <a:cs typeface="mohammad bold art 1" pitchFamily="2" charset="-78"/>
            </a:endParaRPr>
          </a:p>
          <a:p>
            <a:pPr algn="ctr"/>
            <a:r>
              <a:rPr lang="en-US" sz="1200" dirty="0">
                <a:solidFill>
                  <a:schemeClr val="bg1"/>
                </a:solidFill>
                <a:cs typeface="mohammad bold art 1" pitchFamily="2" charset="-78"/>
              </a:rPr>
              <a:t>        https://www.cma.gov.kw/ar/web/cma/fintech</a:t>
            </a:r>
          </a:p>
        </p:txBody>
      </p:sp>
      <p:pic>
        <p:nvPicPr>
          <p:cNvPr id="7" name="Picture 6" descr="A white line on a black background&#10;&#10;Description automatically generated">
            <a:extLst>
              <a:ext uri="{FF2B5EF4-FFF2-40B4-BE49-F238E27FC236}">
                <a16:creationId xmlns:a16="http://schemas.microsoft.com/office/drawing/2014/main" id="{9D877125-E6A1-03C9-5727-380796B0C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954" y="2684246"/>
            <a:ext cx="192623" cy="192623"/>
          </a:xfrm>
          <a:prstGeom prst="rect">
            <a:avLst/>
          </a:prstGeom>
        </p:spPr>
      </p:pic>
      <p:pic>
        <p:nvPicPr>
          <p:cNvPr id="15" name="Picture 14" descr="A qr code with a logo&#10;&#10;Description automatically generated">
            <a:extLst>
              <a:ext uri="{FF2B5EF4-FFF2-40B4-BE49-F238E27FC236}">
                <a16:creationId xmlns:a16="http://schemas.microsoft.com/office/drawing/2014/main" id="{F33147B1-BD2E-4F9A-6529-8B65AE49F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727" y="2925935"/>
            <a:ext cx="1266648" cy="1266648"/>
          </a:xfrm>
          <a:prstGeom prst="rect">
            <a:avLst/>
          </a:prstGeom>
        </p:spPr>
      </p:pic>
    </p:spTree>
    <p:extLst>
      <p:ext uri="{BB962C8B-B14F-4D97-AF65-F5344CB8AC3E}">
        <p14:creationId xmlns:p14="http://schemas.microsoft.com/office/powerpoint/2010/main" val="256423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2514480" y="3172990"/>
            <a:ext cx="5269056"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112D7-AD28-0295-586E-00DFB5836056}"/>
              </a:ext>
            </a:extLst>
          </p:cNvPr>
          <p:cNvSpPr/>
          <p:nvPr/>
        </p:nvSpPr>
        <p:spPr>
          <a:xfrm>
            <a:off x="7007034" y="3298280"/>
            <a:ext cx="473373" cy="430839"/>
          </a:xfrm>
          <a:prstGeom prst="rect">
            <a:avLst/>
          </a:prstGeom>
          <a:solidFill>
            <a:schemeClr val="tx2">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E2C21E-C12F-CC91-8150-5D91D797091A}"/>
              </a:ext>
            </a:extLst>
          </p:cNvPr>
          <p:cNvSpPr txBox="1"/>
          <p:nvPr/>
        </p:nvSpPr>
        <p:spPr>
          <a:xfrm>
            <a:off x="6992184" y="3329034"/>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1</a:t>
            </a:r>
          </a:p>
        </p:txBody>
      </p:sp>
      <p:sp>
        <p:nvSpPr>
          <p:cNvPr id="28" name="TextBox 27">
            <a:extLst>
              <a:ext uri="{FF2B5EF4-FFF2-40B4-BE49-F238E27FC236}">
                <a16:creationId xmlns:a16="http://schemas.microsoft.com/office/drawing/2014/main" id="{8EA2E530-AB5C-FB33-283D-F2192FEF1CA7}"/>
              </a:ext>
            </a:extLst>
          </p:cNvPr>
          <p:cNvSpPr txBox="1"/>
          <p:nvPr/>
        </p:nvSpPr>
        <p:spPr>
          <a:xfrm>
            <a:off x="2430710" y="3359810"/>
            <a:ext cx="4355961"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تاريخ التقنيات المالية</a:t>
            </a:r>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16391" y="6073292"/>
            <a:ext cx="1552853" cy="559487"/>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3</a:t>
            </a: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7D4001-21E4-998A-A9A5-B6544A49C324}"/>
              </a:ext>
            </a:extLst>
          </p:cNvPr>
          <p:cNvSpPr txBox="1"/>
          <p:nvPr/>
        </p:nvSpPr>
        <p:spPr>
          <a:xfrm>
            <a:off x="6070474" y="4566454"/>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1</a:t>
            </a:r>
          </a:p>
        </p:txBody>
      </p:sp>
    </p:spTree>
    <p:extLst>
      <p:ext uri="{BB962C8B-B14F-4D97-AF65-F5344CB8AC3E}">
        <p14:creationId xmlns:p14="http://schemas.microsoft.com/office/powerpoint/2010/main" val="393707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E60562-FAF3-5594-4218-AB0CAED3100F}"/>
              </a:ext>
            </a:extLst>
          </p:cNvPr>
          <p:cNvSpPr txBox="1">
            <a:spLocks/>
          </p:cNvSpPr>
          <p:nvPr/>
        </p:nvSpPr>
        <p:spPr>
          <a:xfrm>
            <a:off x="6806242" y="805965"/>
            <a:ext cx="3822724"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تاريخ التقنيات المالية</a:t>
            </a:r>
          </a:p>
        </p:txBody>
      </p:sp>
      <p:sp>
        <p:nvSpPr>
          <p:cNvPr id="9" name="Rectangle 8">
            <a:extLst>
              <a:ext uri="{FF2B5EF4-FFF2-40B4-BE49-F238E27FC236}">
                <a16:creationId xmlns:a16="http://schemas.microsoft.com/office/drawing/2014/main" id="{A01C8FD8-83A7-639B-4CC8-264A44C871BB}"/>
              </a:ext>
            </a:extLst>
          </p:cNvPr>
          <p:cNvSpPr/>
          <p:nvPr/>
        </p:nvSpPr>
        <p:spPr>
          <a:xfrm>
            <a:off x="838201" y="1632219"/>
            <a:ext cx="10950832" cy="4110262"/>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93DFA41-1CBD-B4C3-25A5-973039F31EFE}"/>
              </a:ext>
            </a:extLst>
          </p:cNvPr>
          <p:cNvSpPr/>
          <p:nvPr/>
        </p:nvSpPr>
        <p:spPr>
          <a:xfrm rot="8021538">
            <a:off x="11393459" y="5465867"/>
            <a:ext cx="594825" cy="303525"/>
          </a:xfrm>
          <a:prstGeom prst="triangle">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2A59F70-6115-79A2-4068-61A2CF64FDEE}"/>
              </a:ext>
            </a:extLst>
          </p:cNvPr>
          <p:cNvSpPr/>
          <p:nvPr/>
        </p:nvSpPr>
        <p:spPr>
          <a:xfrm rot="18778571">
            <a:off x="11166056" y="5269663"/>
            <a:ext cx="594825" cy="303525"/>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3117F808-0B0A-7D12-C333-CF0EA9B61D4B}"/>
              </a:ext>
            </a:extLst>
          </p:cNvPr>
          <p:cNvSpPr txBox="1"/>
          <p:nvPr/>
        </p:nvSpPr>
        <p:spPr>
          <a:xfrm>
            <a:off x="981594" y="2197556"/>
            <a:ext cx="10567964" cy="2800767"/>
          </a:xfrm>
          <a:prstGeom prst="rect">
            <a:avLst/>
          </a:prstGeom>
          <a:noFill/>
        </p:spPr>
        <p:txBody>
          <a:bodyPr wrap="square" rtlCol="0">
            <a:spAutoFit/>
          </a:bodyPr>
          <a:lstStyle/>
          <a:p>
            <a:pPr marL="0" indent="0" algn="r" rtl="1">
              <a:buNone/>
            </a:pP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التقنية</a:t>
            </a:r>
          </a:p>
          <a:p>
            <a:pPr marL="0" indent="0" algn="r" rtl="1">
              <a:buNone/>
            </a:pPr>
            <a:r>
              <a:rPr lang="ar-KW" sz="1600" dirty="0">
                <a:solidFill>
                  <a:srgbClr val="7086A4"/>
                </a:solidFill>
                <a:latin typeface="HONOR Sans Arabic UI M" panose="00000200000000000000" pitchFamily="2" charset="-78"/>
                <a:ea typeface="HONOR Sans Arabic UI M" panose="00000200000000000000" pitchFamily="2" charset="-78"/>
                <a:cs typeface="mohammad bold art 1" pitchFamily="2" charset="-78"/>
              </a:rPr>
              <a:t>"أسلوب أو فنِّيَّة في إنجاز عمل أو بحث علميّ ونحو ذلك، أو جملة الوسائل والأساليب والطرائق التي تختص بمهنة أو فنّ" </a:t>
            </a: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 </a:t>
            </a:r>
            <a:r>
              <a:rPr lang="ar-KW" sz="16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معجم اللغة العربية المعاصر</a:t>
            </a:r>
          </a:p>
          <a:p>
            <a:pPr algn="justLow" rtl="1"/>
            <a:endParaRPr lang="ar-KW" sz="1600" dirty="0">
              <a:solidFill>
                <a:schemeClr val="tx2">
                  <a:lumMod val="50000"/>
                </a:schemeClr>
              </a:solidFill>
              <a:cs typeface="mohammad bold art 1" pitchFamily="2" charset="-78"/>
            </a:endParaRPr>
          </a:p>
          <a:p>
            <a:pPr marL="0" indent="0" algn="r" rtl="1">
              <a:buNone/>
            </a:pPr>
            <a:r>
              <a:rPr lang="ar-KW" sz="1600" dirty="0">
                <a:solidFill>
                  <a:schemeClr val="accent1">
                    <a:lumMod val="50000"/>
                  </a:schemeClr>
                </a:solidFill>
                <a:cs typeface="mohammad bold art 1" pitchFamily="2" charset="-78"/>
              </a:rPr>
              <a:t>الخدمة المالية</a:t>
            </a:r>
          </a:p>
          <a:p>
            <a:pPr marL="0" indent="0" algn="r" rtl="1">
              <a:buNone/>
            </a:pPr>
            <a:r>
              <a:rPr lang="ar-KW" sz="1600" dirty="0">
                <a:solidFill>
                  <a:srgbClr val="7086A4"/>
                </a:solidFill>
                <a:cs typeface="mohammad bold art 1" pitchFamily="2" charset="-78"/>
              </a:rPr>
              <a:t>مجموعة واسعة من الخدمات تقدم من مؤسسات لغرض إدارة الأصول</a:t>
            </a:r>
          </a:p>
          <a:p>
            <a:pPr algn="justLow" rtl="1"/>
            <a:endParaRPr lang="ar-KW" sz="1600" dirty="0">
              <a:solidFill>
                <a:schemeClr val="tx2">
                  <a:lumMod val="50000"/>
                </a:schemeClr>
              </a:solidFill>
              <a:cs typeface="mohammad bold art 1" pitchFamily="2" charset="-78"/>
            </a:endParaRPr>
          </a:p>
          <a:p>
            <a:pPr marL="0" indent="0" algn="r" rtl="1">
              <a:buNone/>
            </a:pPr>
            <a:r>
              <a:rPr lang="ar-KW" sz="1600" dirty="0">
                <a:solidFill>
                  <a:schemeClr val="accent1">
                    <a:lumMod val="50000"/>
                  </a:schemeClr>
                </a:solidFill>
                <a:cs typeface="mohammad bold art 1" pitchFamily="2" charset="-78"/>
              </a:rPr>
              <a:t>التقنيات المالية</a:t>
            </a:r>
          </a:p>
          <a:p>
            <a:pPr marL="0" indent="0" algn="r" rtl="1">
              <a:buNone/>
            </a:pPr>
            <a:r>
              <a:rPr lang="ar-KW" sz="1600" dirty="0">
                <a:solidFill>
                  <a:srgbClr val="7086A4"/>
                </a:solidFill>
                <a:cs typeface="mohammad bold art 1" pitchFamily="2" charset="-78"/>
              </a:rPr>
              <a:t>"الابتكار المدعوم بالتقنيات في مجال الخدمات المالية الذي ينتج عنه استحداث نماذج أعمال، وتطبيقات، وإجراءات، ومنتجات ذات تأثير مادي على أسواق المال ومؤسساتها والخدمات المرتبطة بها." </a:t>
            </a:r>
            <a:r>
              <a:rPr lang="ar-KW" sz="1600" dirty="0">
                <a:solidFill>
                  <a:schemeClr val="accent1">
                    <a:lumMod val="75000"/>
                  </a:schemeClr>
                </a:solidFill>
                <a:latin typeface="HONOR Sans Arabic UI M" panose="00000200000000000000" pitchFamily="2" charset="-78"/>
                <a:ea typeface="HONOR Sans Arabic UI M" panose="00000200000000000000" pitchFamily="2" charset="-78"/>
                <a:cs typeface="mohammad bold art 1" pitchFamily="2" charset="-78"/>
              </a:rPr>
              <a:t>– </a:t>
            </a:r>
            <a:r>
              <a:rPr lang="ar-KW" sz="1600" dirty="0">
                <a:solidFill>
                  <a:schemeClr val="accent5">
                    <a:lumMod val="75000"/>
                  </a:schemeClr>
                </a:solidFill>
                <a:cs typeface="mohammad bold art 1" pitchFamily="2" charset="-78"/>
              </a:rPr>
              <a:t>بنك التسويات الدولية (</a:t>
            </a:r>
            <a:r>
              <a:rPr lang="en-US" sz="1600" dirty="0">
                <a:solidFill>
                  <a:schemeClr val="accent5">
                    <a:lumMod val="75000"/>
                  </a:schemeClr>
                </a:solidFill>
                <a:cs typeface="mohammad bold art 1" pitchFamily="2" charset="-78"/>
              </a:rPr>
              <a:t>BIS</a:t>
            </a:r>
            <a:r>
              <a:rPr lang="ar-KW" sz="1600" dirty="0">
                <a:solidFill>
                  <a:schemeClr val="accent5">
                    <a:lumMod val="75000"/>
                  </a:schemeClr>
                </a:solidFill>
                <a:cs typeface="mohammad bold art 1" pitchFamily="2" charset="-78"/>
              </a:rPr>
              <a:t>)</a:t>
            </a:r>
          </a:p>
          <a:p>
            <a:pPr algn="r" rtl="1"/>
            <a:endParaRPr lang="ar-KW" sz="1600" dirty="0">
              <a:cs typeface="mohammad bold art 1" pitchFamily="2" charset="-78"/>
            </a:endParaRPr>
          </a:p>
        </p:txBody>
      </p:sp>
      <p:sp>
        <p:nvSpPr>
          <p:cNvPr id="2" name="Diagonal Stripe 1">
            <a:extLst>
              <a:ext uri="{FF2B5EF4-FFF2-40B4-BE49-F238E27FC236}">
                <a16:creationId xmlns:a16="http://schemas.microsoft.com/office/drawing/2014/main" id="{11F184E6-F944-80E4-1E91-3A10C2761695}"/>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BD97FC0-CB85-29E4-1080-C47786A7F86F}"/>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4</a:t>
            </a:r>
          </a:p>
        </p:txBody>
      </p:sp>
      <p:sp>
        <p:nvSpPr>
          <p:cNvPr id="4" name="Flowchart: Data 3">
            <a:extLst>
              <a:ext uri="{FF2B5EF4-FFF2-40B4-BE49-F238E27FC236}">
                <a16:creationId xmlns:a16="http://schemas.microsoft.com/office/drawing/2014/main" id="{4B38A408-33FA-F9FC-A7CC-7C35DDC617F2}"/>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Flowchart: Data 4">
            <a:extLst>
              <a:ext uri="{FF2B5EF4-FFF2-40B4-BE49-F238E27FC236}">
                <a16:creationId xmlns:a16="http://schemas.microsoft.com/office/drawing/2014/main" id="{0C905922-8CFD-E7F1-EC83-7E32EF65A37D}"/>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173BFBE-9065-8C66-7F63-03C7AD921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4340" y="595435"/>
            <a:ext cx="844150" cy="844150"/>
          </a:xfrm>
          <a:prstGeom prst="rect">
            <a:avLst/>
          </a:prstGeom>
        </p:spPr>
      </p:pic>
      <p:sp>
        <p:nvSpPr>
          <p:cNvPr id="13" name="Rectangle 12">
            <a:extLst>
              <a:ext uri="{FF2B5EF4-FFF2-40B4-BE49-F238E27FC236}">
                <a16:creationId xmlns:a16="http://schemas.microsoft.com/office/drawing/2014/main" id="{38475964-BC99-E869-3176-D9A4658E46B3}"/>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99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black background with a black square&#10;&#10;Description automatically generated with medium confidence">
            <a:extLst>
              <a:ext uri="{FF2B5EF4-FFF2-40B4-BE49-F238E27FC236}">
                <a16:creationId xmlns:a16="http://schemas.microsoft.com/office/drawing/2014/main" id="{25708F84-B915-6490-734B-919249C66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340" y="595435"/>
            <a:ext cx="844150" cy="844150"/>
          </a:xfrm>
          <a:prstGeom prst="rect">
            <a:avLst/>
          </a:prstGeom>
        </p:spPr>
      </p:pic>
      <p:sp>
        <p:nvSpPr>
          <p:cNvPr id="8" name="Rectangle 7">
            <a:extLst>
              <a:ext uri="{FF2B5EF4-FFF2-40B4-BE49-F238E27FC236}">
                <a16:creationId xmlns:a16="http://schemas.microsoft.com/office/drawing/2014/main" id="{C0ABC18D-2CB8-79C2-FE12-B6AA7901DC7E}"/>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967313" y="749215"/>
            <a:ext cx="9647372"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تاريخ التقنيات المالية</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838200" y="1495537"/>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Diagonal Stripe 1">
            <a:extLst>
              <a:ext uri="{FF2B5EF4-FFF2-40B4-BE49-F238E27FC236}">
                <a16:creationId xmlns:a16="http://schemas.microsoft.com/office/drawing/2014/main" id="{11F184E6-F944-80E4-1E91-3A10C2761695}"/>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BD97FC0-CB85-29E4-1080-C47786A7F86F}"/>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5</a:t>
            </a:r>
          </a:p>
        </p:txBody>
      </p:sp>
      <p:sp>
        <p:nvSpPr>
          <p:cNvPr id="4" name="Flowchart: Data 3">
            <a:extLst>
              <a:ext uri="{FF2B5EF4-FFF2-40B4-BE49-F238E27FC236}">
                <a16:creationId xmlns:a16="http://schemas.microsoft.com/office/drawing/2014/main" id="{4B38A408-33FA-F9FC-A7CC-7C35DDC617F2}"/>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Flowchart: Data 4">
            <a:extLst>
              <a:ext uri="{FF2B5EF4-FFF2-40B4-BE49-F238E27FC236}">
                <a16:creationId xmlns:a16="http://schemas.microsoft.com/office/drawing/2014/main" id="{0C905922-8CFD-E7F1-EC83-7E32EF65A37D}"/>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8C5B54-FA8C-5C8B-2A0A-772EE9A9A6AE}"/>
              </a:ext>
            </a:extLst>
          </p:cNvPr>
          <p:cNvSpPr/>
          <p:nvPr/>
        </p:nvSpPr>
        <p:spPr>
          <a:xfrm>
            <a:off x="9380826" y="1800448"/>
            <a:ext cx="2393218" cy="2449169"/>
          </a:xfrm>
          <a:prstGeom prst="rect">
            <a:avLst/>
          </a:prstGeom>
          <a:noFill/>
          <a:ln w="19050" cap="flat" cmpd="sng" algn="ctr">
            <a:solidFill>
              <a:schemeClr val="tx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Rectangle 9">
            <a:extLst>
              <a:ext uri="{FF2B5EF4-FFF2-40B4-BE49-F238E27FC236}">
                <a16:creationId xmlns:a16="http://schemas.microsoft.com/office/drawing/2014/main" id="{EA5D6395-C19F-131B-2669-CE33532346CC}"/>
              </a:ext>
            </a:extLst>
          </p:cNvPr>
          <p:cNvSpPr/>
          <p:nvPr/>
        </p:nvSpPr>
        <p:spPr>
          <a:xfrm>
            <a:off x="6234531" y="1793080"/>
            <a:ext cx="2558768" cy="2449169"/>
          </a:xfrm>
          <a:prstGeom prst="rect">
            <a:avLst/>
          </a:prstGeom>
          <a:noFill/>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3" name="Rectangle 12">
            <a:extLst>
              <a:ext uri="{FF2B5EF4-FFF2-40B4-BE49-F238E27FC236}">
                <a16:creationId xmlns:a16="http://schemas.microsoft.com/office/drawing/2014/main" id="{C6906CD6-7C82-82F1-4CB7-32566E548B79}"/>
              </a:ext>
            </a:extLst>
          </p:cNvPr>
          <p:cNvSpPr/>
          <p:nvPr/>
        </p:nvSpPr>
        <p:spPr>
          <a:xfrm>
            <a:off x="3298130" y="1786301"/>
            <a:ext cx="2558768" cy="2475778"/>
          </a:xfrm>
          <a:prstGeom prst="rect">
            <a:avLst/>
          </a:prstGeom>
          <a:noFill/>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8" name="Rectangle 17">
            <a:extLst>
              <a:ext uri="{FF2B5EF4-FFF2-40B4-BE49-F238E27FC236}">
                <a16:creationId xmlns:a16="http://schemas.microsoft.com/office/drawing/2014/main" id="{E43A02D0-1E53-370E-9066-75F7D7826A3B}"/>
              </a:ext>
            </a:extLst>
          </p:cNvPr>
          <p:cNvSpPr/>
          <p:nvPr/>
        </p:nvSpPr>
        <p:spPr>
          <a:xfrm>
            <a:off x="402968" y="1800448"/>
            <a:ext cx="2558768" cy="2441802"/>
          </a:xfrm>
          <a:prstGeom prst="rect">
            <a:avLst/>
          </a:prstGeom>
          <a:noFill/>
          <a:ln w="19050" cap="flat" cmpd="sng" algn="ctr">
            <a:solidFill>
              <a:schemeClr val="tx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9" name="TextBox 18">
            <a:extLst>
              <a:ext uri="{FF2B5EF4-FFF2-40B4-BE49-F238E27FC236}">
                <a16:creationId xmlns:a16="http://schemas.microsoft.com/office/drawing/2014/main" id="{64937813-FA6B-DEE7-5F2F-17D220B2C3E7}"/>
              </a:ext>
            </a:extLst>
          </p:cNvPr>
          <p:cNvSpPr txBox="1"/>
          <p:nvPr/>
        </p:nvSpPr>
        <p:spPr>
          <a:xfrm>
            <a:off x="9380824" y="4310314"/>
            <a:ext cx="2393219" cy="338554"/>
          </a:xfrm>
          <a:prstGeom prst="rect">
            <a:avLst/>
          </a:prstGeom>
          <a:solidFill>
            <a:schemeClr val="accent2">
              <a:lumMod val="20000"/>
              <a:lumOff val="80000"/>
            </a:schemeClr>
          </a:solidFill>
        </p:spPr>
        <p:txBody>
          <a:bodyPr wrap="square" rtlCol="0">
            <a:spAutoFit/>
          </a:bodyPr>
          <a:lstStyle/>
          <a:p>
            <a:pPr algn="ctr"/>
            <a:r>
              <a:rPr lang="en-US" sz="1600" b="1" dirty="0">
                <a:solidFill>
                  <a:schemeClr val="tx2">
                    <a:lumMod val="50000"/>
                  </a:schemeClr>
                </a:solidFill>
              </a:rPr>
              <a:t>Fintech 1.0 (1866-1967)</a:t>
            </a:r>
          </a:p>
        </p:txBody>
      </p:sp>
      <p:sp>
        <p:nvSpPr>
          <p:cNvPr id="20" name="TextBox 19">
            <a:extLst>
              <a:ext uri="{FF2B5EF4-FFF2-40B4-BE49-F238E27FC236}">
                <a16:creationId xmlns:a16="http://schemas.microsoft.com/office/drawing/2014/main" id="{3A08B842-176D-0C69-BA98-5494E868D979}"/>
              </a:ext>
            </a:extLst>
          </p:cNvPr>
          <p:cNvSpPr txBox="1"/>
          <p:nvPr/>
        </p:nvSpPr>
        <p:spPr>
          <a:xfrm>
            <a:off x="6252407" y="4310314"/>
            <a:ext cx="2558768" cy="338554"/>
          </a:xfrm>
          <a:prstGeom prst="rect">
            <a:avLst/>
          </a:prstGeom>
          <a:solidFill>
            <a:schemeClr val="accent2">
              <a:lumMod val="20000"/>
              <a:lumOff val="80000"/>
            </a:schemeClr>
          </a:solidFill>
        </p:spPr>
        <p:txBody>
          <a:bodyPr wrap="square" rtlCol="0">
            <a:spAutoFit/>
          </a:bodyPr>
          <a:lstStyle>
            <a:defPPr>
              <a:defRPr lang="en-US"/>
            </a:defPPr>
            <a:lvl1pPr algn="ctr">
              <a:defRPr sz="1600" b="1">
                <a:solidFill>
                  <a:schemeClr val="tx2">
                    <a:lumMod val="50000"/>
                  </a:schemeClr>
                </a:solidFill>
              </a:defRPr>
            </a:lvl1pPr>
          </a:lstStyle>
          <a:p>
            <a:r>
              <a:rPr lang="en-US" dirty="0"/>
              <a:t>Fintech 2.0 (1967-2008)</a:t>
            </a:r>
          </a:p>
        </p:txBody>
      </p:sp>
      <p:sp>
        <p:nvSpPr>
          <p:cNvPr id="21" name="TextBox 20">
            <a:extLst>
              <a:ext uri="{FF2B5EF4-FFF2-40B4-BE49-F238E27FC236}">
                <a16:creationId xmlns:a16="http://schemas.microsoft.com/office/drawing/2014/main" id="{61EDF13C-1D9B-2D96-1481-5DD8CE29F494}"/>
              </a:ext>
            </a:extLst>
          </p:cNvPr>
          <p:cNvSpPr txBox="1"/>
          <p:nvPr/>
        </p:nvSpPr>
        <p:spPr>
          <a:xfrm>
            <a:off x="3279741" y="4310314"/>
            <a:ext cx="2558768" cy="338554"/>
          </a:xfrm>
          <a:prstGeom prst="rect">
            <a:avLst/>
          </a:prstGeom>
          <a:solidFill>
            <a:schemeClr val="accent2">
              <a:lumMod val="20000"/>
              <a:lumOff val="80000"/>
            </a:schemeClr>
          </a:solidFill>
        </p:spPr>
        <p:txBody>
          <a:bodyPr wrap="square" rtlCol="0">
            <a:spAutoFit/>
          </a:bodyPr>
          <a:lstStyle>
            <a:defPPr>
              <a:defRPr lang="en-US"/>
            </a:defPPr>
            <a:lvl1pPr algn="ctr">
              <a:defRPr sz="1600" b="1">
                <a:solidFill>
                  <a:schemeClr val="tx2">
                    <a:lumMod val="50000"/>
                  </a:schemeClr>
                </a:solidFill>
              </a:defRPr>
            </a:lvl1pPr>
          </a:lstStyle>
          <a:p>
            <a:r>
              <a:rPr lang="en-US" dirty="0"/>
              <a:t>Fintech 3.0 (2008-2019)</a:t>
            </a:r>
          </a:p>
        </p:txBody>
      </p:sp>
      <p:sp>
        <p:nvSpPr>
          <p:cNvPr id="22" name="TextBox 21">
            <a:extLst>
              <a:ext uri="{FF2B5EF4-FFF2-40B4-BE49-F238E27FC236}">
                <a16:creationId xmlns:a16="http://schemas.microsoft.com/office/drawing/2014/main" id="{ABFF853C-8A12-EFDA-FCB8-F5B3D34AC7F4}"/>
              </a:ext>
            </a:extLst>
          </p:cNvPr>
          <p:cNvSpPr txBox="1"/>
          <p:nvPr/>
        </p:nvSpPr>
        <p:spPr>
          <a:xfrm>
            <a:off x="417745" y="4310314"/>
            <a:ext cx="2543991" cy="338554"/>
          </a:xfrm>
          <a:prstGeom prst="rect">
            <a:avLst/>
          </a:prstGeom>
          <a:solidFill>
            <a:schemeClr val="accent2">
              <a:lumMod val="20000"/>
              <a:lumOff val="80000"/>
            </a:schemeClr>
          </a:solidFill>
        </p:spPr>
        <p:txBody>
          <a:bodyPr wrap="square" rtlCol="0">
            <a:spAutoFit/>
          </a:bodyPr>
          <a:lstStyle>
            <a:defPPr>
              <a:defRPr lang="en-US"/>
            </a:defPPr>
            <a:lvl1pPr algn="ctr">
              <a:defRPr sz="1600" b="1">
                <a:solidFill>
                  <a:schemeClr val="tx2">
                    <a:lumMod val="50000"/>
                  </a:schemeClr>
                </a:solidFill>
              </a:defRPr>
            </a:lvl1pPr>
          </a:lstStyle>
          <a:p>
            <a:r>
              <a:rPr lang="en-US" dirty="0"/>
              <a:t>Fintech 4.0 (2020 – Present)</a:t>
            </a:r>
          </a:p>
        </p:txBody>
      </p:sp>
      <p:pic>
        <p:nvPicPr>
          <p:cNvPr id="24" name="Picture 23" descr="A black background with a black square&#10;&#10;Description automatically generated with medium confidence">
            <a:extLst>
              <a:ext uri="{FF2B5EF4-FFF2-40B4-BE49-F238E27FC236}">
                <a16:creationId xmlns:a16="http://schemas.microsoft.com/office/drawing/2014/main" id="{5C09AD6E-FAF9-196A-7940-CD807E48F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245" y="3531413"/>
            <a:ext cx="608337" cy="608337"/>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6758391D-3185-B0CC-7249-BBDD8094E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246" y="1948813"/>
            <a:ext cx="608337" cy="608337"/>
          </a:xfrm>
          <a:prstGeom prst="rect">
            <a:avLst/>
          </a:prstGeom>
        </p:spPr>
      </p:pic>
      <p:pic>
        <p:nvPicPr>
          <p:cNvPr id="28" name="Picture 27" descr="A black background with a black square&#10;&#10;Description automatically generated with medium confidence">
            <a:extLst>
              <a:ext uri="{FF2B5EF4-FFF2-40B4-BE49-F238E27FC236}">
                <a16:creationId xmlns:a16="http://schemas.microsoft.com/office/drawing/2014/main" id="{CF19B8AA-15E6-A02D-0727-2206742EC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6264" y="2798146"/>
            <a:ext cx="608336" cy="608336"/>
          </a:xfrm>
          <a:prstGeom prst="rect">
            <a:avLst/>
          </a:prstGeom>
        </p:spPr>
      </p:pic>
      <p:sp>
        <p:nvSpPr>
          <p:cNvPr id="29" name="TextBox 28">
            <a:extLst>
              <a:ext uri="{FF2B5EF4-FFF2-40B4-BE49-F238E27FC236}">
                <a16:creationId xmlns:a16="http://schemas.microsoft.com/office/drawing/2014/main" id="{55FE13ED-72A6-47A2-C362-CF001338CE5B}"/>
              </a:ext>
            </a:extLst>
          </p:cNvPr>
          <p:cNvSpPr txBox="1"/>
          <p:nvPr/>
        </p:nvSpPr>
        <p:spPr>
          <a:xfrm>
            <a:off x="9380826" y="2044730"/>
            <a:ext cx="1270684" cy="577081"/>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1866 - كابل للتليغراف عابر للأطلسي</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30" name="TextBox 29">
            <a:extLst>
              <a:ext uri="{FF2B5EF4-FFF2-40B4-BE49-F238E27FC236}">
                <a16:creationId xmlns:a16="http://schemas.microsoft.com/office/drawing/2014/main" id="{22D00364-EBA1-BB5C-92C3-D02A8AE2C81C}"/>
              </a:ext>
            </a:extLst>
          </p:cNvPr>
          <p:cNvSpPr txBox="1"/>
          <p:nvPr/>
        </p:nvSpPr>
        <p:spPr>
          <a:xfrm>
            <a:off x="9434557" y="3559679"/>
            <a:ext cx="1316699" cy="577081"/>
          </a:xfrm>
          <a:prstGeom prst="rect">
            <a:avLst/>
          </a:prstGeom>
          <a:noFill/>
        </p:spPr>
        <p:txBody>
          <a:bodyPr wrap="square" rtlCol="0">
            <a:spAutoFit/>
          </a:bodyPr>
          <a:lstStyle>
            <a:defPPr>
              <a:defRPr lang="en-US"/>
            </a:defPPr>
            <a:lvl1pPr algn="ctr" rtl="1">
              <a:defRPr sz="900">
                <a:latin typeface="HONOR Sans Arabic UI M" panose="00000200000000000000" pitchFamily="2" charset="-78"/>
                <a:ea typeface="HONOR Sans Arabic UI M" panose="00000200000000000000" pitchFamily="2" charset="-78"/>
                <a:cs typeface="mohammad bold art 1" pitchFamily="2" charset="-78"/>
              </a:defRPr>
            </a:lvl1pPr>
          </a:lstStyle>
          <a:p>
            <a:r>
              <a:rPr lang="ar-KW" sz="1050" dirty="0"/>
              <a:t>دخول أجهزة الصراف الآلي إلى السوق (1967)</a:t>
            </a:r>
            <a:endParaRPr lang="en-US" sz="1050" dirty="0"/>
          </a:p>
        </p:txBody>
      </p:sp>
      <p:sp>
        <p:nvSpPr>
          <p:cNvPr id="31" name="TextBox 30">
            <a:extLst>
              <a:ext uri="{FF2B5EF4-FFF2-40B4-BE49-F238E27FC236}">
                <a16:creationId xmlns:a16="http://schemas.microsoft.com/office/drawing/2014/main" id="{BDE14F38-CFBD-9906-FB5A-586D0E18FE96}"/>
              </a:ext>
            </a:extLst>
          </p:cNvPr>
          <p:cNvSpPr txBox="1"/>
          <p:nvPr/>
        </p:nvSpPr>
        <p:spPr>
          <a:xfrm>
            <a:off x="9380826" y="2822306"/>
            <a:ext cx="1353032" cy="577081"/>
          </a:xfrm>
          <a:prstGeom prst="rect">
            <a:avLst/>
          </a:prstGeom>
          <a:noFill/>
        </p:spPr>
        <p:txBody>
          <a:bodyPr wrap="square" rtlCol="0">
            <a:spAutoFit/>
          </a:bodyPr>
          <a:lstStyle>
            <a:defPPr>
              <a:defRPr lang="en-US"/>
            </a:defPPr>
            <a:lvl1pPr algn="ctr" rtl="1">
              <a:defRPr sz="900">
                <a:latin typeface="HONOR Sans Arabic UI M" panose="00000200000000000000" pitchFamily="2" charset="-78"/>
                <a:ea typeface="HONOR Sans Arabic UI M" panose="00000200000000000000" pitchFamily="2" charset="-78"/>
                <a:cs typeface="mohammad bold art 1" pitchFamily="2" charset="-78"/>
              </a:defRPr>
            </a:lvl1pPr>
          </a:lstStyle>
          <a:p>
            <a:r>
              <a:rPr lang="ar-KW" sz="1050" dirty="0"/>
              <a:t>دخول بطاقة الائتمان حيز الاستخدام (1950)</a:t>
            </a:r>
            <a:endParaRPr lang="en-US" sz="1050" dirty="0"/>
          </a:p>
        </p:txBody>
      </p:sp>
      <p:pic>
        <p:nvPicPr>
          <p:cNvPr id="35" name="Picture 34" descr="A black background with a black square&#10;&#10;Description automatically generated with medium confidence">
            <a:extLst>
              <a:ext uri="{FF2B5EF4-FFF2-40B4-BE49-F238E27FC236}">
                <a16:creationId xmlns:a16="http://schemas.microsoft.com/office/drawing/2014/main" id="{408C0FCA-0557-2955-2CB7-E887B76FC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9821" y="2090226"/>
            <a:ext cx="531585" cy="531585"/>
          </a:xfrm>
          <a:prstGeom prst="rect">
            <a:avLst/>
          </a:prstGeom>
        </p:spPr>
      </p:pic>
      <p:pic>
        <p:nvPicPr>
          <p:cNvPr id="36" name="Picture 35" descr="A black and grey logo&#10;&#10;Description automatically generated">
            <a:extLst>
              <a:ext uri="{FF2B5EF4-FFF2-40B4-BE49-F238E27FC236}">
                <a16:creationId xmlns:a16="http://schemas.microsoft.com/office/drawing/2014/main" id="{D94F6668-4707-779C-5709-4BFAC64B6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8338" y="2828806"/>
            <a:ext cx="946244" cy="336606"/>
          </a:xfrm>
          <a:prstGeom prst="rect">
            <a:avLst/>
          </a:prstGeom>
        </p:spPr>
      </p:pic>
      <p:pic>
        <p:nvPicPr>
          <p:cNvPr id="48" name="Picture 47" descr="A black background with a black square&#10;&#10;Description automatically generated with medium confidence">
            <a:extLst>
              <a:ext uri="{FF2B5EF4-FFF2-40B4-BE49-F238E27FC236}">
                <a16:creationId xmlns:a16="http://schemas.microsoft.com/office/drawing/2014/main" id="{94CB22FA-6903-2029-78EA-66E9202F6F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8376" y="3461663"/>
            <a:ext cx="482653" cy="482653"/>
          </a:xfrm>
          <a:prstGeom prst="rect">
            <a:avLst/>
          </a:prstGeom>
        </p:spPr>
      </p:pic>
      <p:sp>
        <p:nvSpPr>
          <p:cNvPr id="50" name="TextBox 49">
            <a:extLst>
              <a:ext uri="{FF2B5EF4-FFF2-40B4-BE49-F238E27FC236}">
                <a16:creationId xmlns:a16="http://schemas.microsoft.com/office/drawing/2014/main" id="{A2811330-A536-9D5C-2E94-D6B5DD269D6F}"/>
              </a:ext>
            </a:extLst>
          </p:cNvPr>
          <p:cNvSpPr txBox="1"/>
          <p:nvPr/>
        </p:nvSpPr>
        <p:spPr>
          <a:xfrm>
            <a:off x="6387131" y="2879567"/>
            <a:ext cx="1195004" cy="415498"/>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إنشاء سوق ناسداك (</a:t>
            </a:r>
            <a:r>
              <a:rPr lang="ar-KW" sz="1050" dirty="0">
                <a:cs typeface="mohammad bold art 1" pitchFamily="2" charset="-78"/>
              </a:rPr>
              <a:t>1971</a:t>
            </a:r>
            <a:r>
              <a:rPr lang="ar-KW" sz="1050" dirty="0">
                <a:latin typeface="HONOR Sans Arabic UI M" panose="00000200000000000000" pitchFamily="2" charset="-78"/>
                <a:ea typeface="HONOR Sans Arabic UI M" panose="00000200000000000000" pitchFamily="2" charset="-78"/>
                <a:cs typeface="mohammad bold art 1" pitchFamily="2" charset="-78"/>
              </a:rPr>
              <a:t>)</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55" name="TextBox 54">
            <a:extLst>
              <a:ext uri="{FF2B5EF4-FFF2-40B4-BE49-F238E27FC236}">
                <a16:creationId xmlns:a16="http://schemas.microsoft.com/office/drawing/2014/main" id="{B352AADE-0290-112D-256A-6CC2BE280676}"/>
              </a:ext>
            </a:extLst>
          </p:cNvPr>
          <p:cNvSpPr txBox="1"/>
          <p:nvPr/>
        </p:nvSpPr>
        <p:spPr>
          <a:xfrm>
            <a:off x="6284910" y="2009722"/>
            <a:ext cx="1464175" cy="738664"/>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إنشاء قنوات الدفع والتحويل الإلكتروني 1960-1970 (</a:t>
            </a:r>
            <a:r>
              <a:rPr lang="en-US" sz="1050" dirty="0">
                <a:latin typeface="HONOR Sans Arabic UI M" panose="00000200000000000000" pitchFamily="2" charset="-78"/>
                <a:ea typeface="HONOR Sans Arabic UI M" panose="00000200000000000000" pitchFamily="2" charset="-78"/>
                <a:cs typeface="mohammad bold art 1" pitchFamily="2" charset="-78"/>
              </a:rPr>
              <a:t>CHIPS – SWIFT</a:t>
            </a:r>
            <a:r>
              <a:rPr lang="ar-KW" sz="1050" dirty="0">
                <a:latin typeface="HONOR Sans Arabic UI M" panose="00000200000000000000" pitchFamily="2" charset="-78"/>
                <a:ea typeface="HONOR Sans Arabic UI M" panose="00000200000000000000" pitchFamily="2" charset="-78"/>
                <a:cs typeface="mohammad bold art 1" pitchFamily="2" charset="-78"/>
              </a:rPr>
              <a:t>)</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56" name="TextBox 55">
            <a:extLst>
              <a:ext uri="{FF2B5EF4-FFF2-40B4-BE49-F238E27FC236}">
                <a16:creationId xmlns:a16="http://schemas.microsoft.com/office/drawing/2014/main" id="{77F3F4FD-C573-BF82-0E05-923B5E099D49}"/>
              </a:ext>
            </a:extLst>
          </p:cNvPr>
          <p:cNvSpPr txBox="1"/>
          <p:nvPr/>
        </p:nvSpPr>
        <p:spPr>
          <a:xfrm>
            <a:off x="6298955" y="3505254"/>
            <a:ext cx="1371356" cy="577081"/>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إطلاق الخدمات المصرفية عبر الانترنت (1995)</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9" name="Rectangle 8">
            <a:extLst>
              <a:ext uri="{FF2B5EF4-FFF2-40B4-BE49-F238E27FC236}">
                <a16:creationId xmlns:a16="http://schemas.microsoft.com/office/drawing/2014/main" id="{65BB35BB-C5E7-DE6B-CA98-14794AF29645}"/>
              </a:ext>
            </a:extLst>
          </p:cNvPr>
          <p:cNvSpPr/>
          <p:nvPr/>
        </p:nvSpPr>
        <p:spPr>
          <a:xfrm>
            <a:off x="6259901" y="5036745"/>
            <a:ext cx="5529131" cy="604825"/>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6CD6C9-D261-8735-0996-9559FCD19121}"/>
              </a:ext>
            </a:extLst>
          </p:cNvPr>
          <p:cNvSpPr txBox="1"/>
          <p:nvPr/>
        </p:nvSpPr>
        <p:spPr>
          <a:xfrm>
            <a:off x="6440549" y="5185361"/>
            <a:ext cx="4942668" cy="307777"/>
          </a:xfrm>
          <a:prstGeom prst="rect">
            <a:avLst/>
          </a:prstGeom>
          <a:noFill/>
        </p:spPr>
        <p:txBody>
          <a:bodyPr wrap="square" rtlCol="0">
            <a:spAutoFit/>
          </a:bodyPr>
          <a:lstStyle>
            <a:defPPr>
              <a:defRPr lang="en-US"/>
            </a:defPPr>
            <a:lvl1pPr algn="ctr">
              <a:defRPr sz="1400">
                <a:latin typeface="+mj-lt"/>
              </a:defRPr>
            </a:lvl1pPr>
          </a:lstStyle>
          <a:p>
            <a:r>
              <a:rPr lang="en-US" b="1" dirty="0"/>
              <a:t>Digitalization: From Analogue to Digital </a:t>
            </a:r>
          </a:p>
        </p:txBody>
      </p:sp>
      <p:sp>
        <p:nvSpPr>
          <p:cNvPr id="17" name="Rectangle 16">
            <a:extLst>
              <a:ext uri="{FF2B5EF4-FFF2-40B4-BE49-F238E27FC236}">
                <a16:creationId xmlns:a16="http://schemas.microsoft.com/office/drawing/2014/main" id="{B3B4DDE7-F4DA-0F13-071F-4223B24F9C27}"/>
              </a:ext>
            </a:extLst>
          </p:cNvPr>
          <p:cNvSpPr/>
          <p:nvPr/>
        </p:nvSpPr>
        <p:spPr>
          <a:xfrm>
            <a:off x="3289536" y="5032059"/>
            <a:ext cx="2558769" cy="604825"/>
          </a:xfrm>
          <a:prstGeom prst="rect">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554E165-BAA0-9E23-7CEF-EFB84E427105}"/>
              </a:ext>
            </a:extLst>
          </p:cNvPr>
          <p:cNvSpPr txBox="1"/>
          <p:nvPr/>
        </p:nvSpPr>
        <p:spPr>
          <a:xfrm>
            <a:off x="3492443" y="5072861"/>
            <a:ext cx="2152953" cy="523220"/>
          </a:xfrm>
          <a:prstGeom prst="rect">
            <a:avLst/>
          </a:prstGeom>
          <a:noFill/>
        </p:spPr>
        <p:txBody>
          <a:bodyPr wrap="square" rtlCol="0">
            <a:spAutoFit/>
          </a:bodyPr>
          <a:lstStyle/>
          <a:p>
            <a:pPr algn="ctr"/>
            <a:r>
              <a:rPr lang="en-US" sz="1400" b="1" dirty="0">
                <a:latin typeface="+mj-lt"/>
              </a:rPr>
              <a:t>Democratization of Financial Services</a:t>
            </a: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F2B95DDF-449A-4090-EC50-BA8B28BE43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01917" y="2918835"/>
            <a:ext cx="465059" cy="465059"/>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4CDADE9-A6EE-1D43-0C07-C7B5978958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1917" y="2095411"/>
            <a:ext cx="460299" cy="460299"/>
          </a:xfrm>
          <a:prstGeom prst="rect">
            <a:avLst/>
          </a:prstGeom>
        </p:spPr>
      </p:pic>
      <p:sp>
        <p:nvSpPr>
          <p:cNvPr id="34" name="TextBox 33">
            <a:extLst>
              <a:ext uri="{FF2B5EF4-FFF2-40B4-BE49-F238E27FC236}">
                <a16:creationId xmlns:a16="http://schemas.microsoft.com/office/drawing/2014/main" id="{A964DB1B-07F8-4EAD-E68B-39C929779A14}"/>
              </a:ext>
            </a:extLst>
          </p:cNvPr>
          <p:cNvSpPr txBox="1"/>
          <p:nvPr/>
        </p:nvSpPr>
        <p:spPr>
          <a:xfrm>
            <a:off x="3312696" y="2206312"/>
            <a:ext cx="1808635" cy="253916"/>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ظهور العملات المشفرة (</a:t>
            </a:r>
            <a:r>
              <a:rPr lang="en-US" sz="1050" dirty="0">
                <a:latin typeface="HONOR Sans Arabic UI M" panose="00000200000000000000" pitchFamily="2" charset="-78"/>
                <a:ea typeface="HONOR Sans Arabic UI M" panose="00000200000000000000" pitchFamily="2" charset="-78"/>
                <a:cs typeface="mohammad bold art 1" pitchFamily="2" charset="-78"/>
              </a:rPr>
              <a:t>2008</a:t>
            </a:r>
            <a:r>
              <a:rPr lang="ar-KW" sz="1050" dirty="0">
                <a:latin typeface="HONOR Sans Arabic UI M" panose="00000200000000000000" pitchFamily="2" charset="-78"/>
                <a:ea typeface="HONOR Sans Arabic UI M" panose="00000200000000000000" pitchFamily="2" charset="-78"/>
                <a:cs typeface="mohammad bold art 1" pitchFamily="2" charset="-78"/>
              </a:rPr>
              <a:t>)</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37" name="TextBox 36">
            <a:extLst>
              <a:ext uri="{FF2B5EF4-FFF2-40B4-BE49-F238E27FC236}">
                <a16:creationId xmlns:a16="http://schemas.microsoft.com/office/drawing/2014/main" id="{FAFE2E51-474F-87FD-9851-C506597B7A97}"/>
              </a:ext>
            </a:extLst>
          </p:cNvPr>
          <p:cNvSpPr txBox="1"/>
          <p:nvPr/>
        </p:nvSpPr>
        <p:spPr>
          <a:xfrm>
            <a:off x="3279741" y="2937380"/>
            <a:ext cx="1940565" cy="415498"/>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منصات التمويل الجماعي (إقراض النظراء – </a:t>
            </a:r>
            <a:r>
              <a:rPr lang="en-US" sz="1050" dirty="0">
                <a:latin typeface="HONOR Sans Arabic UI M" panose="00000200000000000000" pitchFamily="2" charset="-78"/>
                <a:ea typeface="HONOR Sans Arabic UI M" panose="00000200000000000000" pitchFamily="2" charset="-78"/>
                <a:cs typeface="mohammad bold art 1" pitchFamily="2" charset="-78"/>
              </a:rPr>
              <a:t>JOBS Act 2012</a:t>
            </a:r>
            <a:r>
              <a:rPr lang="ar-KW" sz="1050" dirty="0">
                <a:latin typeface="HONOR Sans Arabic UI M" panose="00000200000000000000" pitchFamily="2" charset="-78"/>
                <a:ea typeface="HONOR Sans Arabic UI M" panose="00000200000000000000" pitchFamily="2" charset="-78"/>
                <a:cs typeface="mohammad bold art 1" pitchFamily="2" charset="-78"/>
              </a:rPr>
              <a:t>)</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38" name="Rectangle 37">
            <a:extLst>
              <a:ext uri="{FF2B5EF4-FFF2-40B4-BE49-F238E27FC236}">
                <a16:creationId xmlns:a16="http://schemas.microsoft.com/office/drawing/2014/main" id="{8A73A89B-F6B6-5FD2-405B-D668A14664BC}"/>
              </a:ext>
            </a:extLst>
          </p:cNvPr>
          <p:cNvSpPr/>
          <p:nvPr/>
        </p:nvSpPr>
        <p:spPr>
          <a:xfrm>
            <a:off x="387980" y="5023163"/>
            <a:ext cx="2558769" cy="604825"/>
          </a:xfrm>
          <a:prstGeom prst="rect">
            <a:avLst/>
          </a:prstGeom>
          <a:solidFill>
            <a:srgbClr val="2C4D88">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0AF4958-794D-0583-91E9-A459EAA415E6}"/>
              </a:ext>
            </a:extLst>
          </p:cNvPr>
          <p:cNvSpPr txBox="1"/>
          <p:nvPr/>
        </p:nvSpPr>
        <p:spPr>
          <a:xfrm>
            <a:off x="605875" y="5072861"/>
            <a:ext cx="2152953" cy="523220"/>
          </a:xfrm>
          <a:prstGeom prst="rect">
            <a:avLst/>
          </a:prstGeom>
          <a:noFill/>
        </p:spPr>
        <p:txBody>
          <a:bodyPr wrap="square" rtlCol="0">
            <a:spAutoFit/>
          </a:bodyPr>
          <a:lstStyle/>
          <a:p>
            <a:pPr algn="ctr"/>
            <a:r>
              <a:rPr lang="en-US" sz="1400" b="1" dirty="0" err="1">
                <a:latin typeface="+mj-lt"/>
              </a:rPr>
              <a:t>Platformization</a:t>
            </a:r>
            <a:r>
              <a:rPr lang="en-US" sz="1400" b="1" dirty="0">
                <a:latin typeface="+mj-lt"/>
              </a:rPr>
              <a:t> of Finance/ Advanced Technologies </a:t>
            </a:r>
          </a:p>
        </p:txBody>
      </p:sp>
      <p:pic>
        <p:nvPicPr>
          <p:cNvPr id="41" name="Picture 40" descr="A black background with a black square&#10;&#10;Description automatically generated with medium confidence">
            <a:extLst>
              <a:ext uri="{FF2B5EF4-FFF2-40B4-BE49-F238E27FC236}">
                <a16:creationId xmlns:a16="http://schemas.microsoft.com/office/drawing/2014/main" id="{28BD88C4-C160-2E5C-AF0B-904BDC4D000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7796" y="2903227"/>
            <a:ext cx="452601" cy="452601"/>
          </a:xfrm>
          <a:prstGeom prst="rect">
            <a:avLst/>
          </a:prstGeom>
        </p:spPr>
      </p:pic>
      <p:pic>
        <p:nvPicPr>
          <p:cNvPr id="43" name="Picture 42" descr="A black and white line art of a cellphone with a dollar sign&#10;&#10;Description automatically generated">
            <a:extLst>
              <a:ext uri="{FF2B5EF4-FFF2-40B4-BE49-F238E27FC236}">
                <a16:creationId xmlns:a16="http://schemas.microsoft.com/office/drawing/2014/main" id="{65D64595-472D-FA61-E841-A3776BAE0E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537" y="2045047"/>
            <a:ext cx="582579" cy="582579"/>
          </a:xfrm>
          <a:prstGeom prst="rect">
            <a:avLst/>
          </a:prstGeom>
        </p:spPr>
      </p:pic>
      <p:sp>
        <p:nvSpPr>
          <p:cNvPr id="44" name="TextBox 43">
            <a:extLst>
              <a:ext uri="{FF2B5EF4-FFF2-40B4-BE49-F238E27FC236}">
                <a16:creationId xmlns:a16="http://schemas.microsoft.com/office/drawing/2014/main" id="{1BEAAC88-D121-6F3E-04E4-C3F0EC2B7138}"/>
              </a:ext>
            </a:extLst>
          </p:cNvPr>
          <p:cNvSpPr txBox="1"/>
          <p:nvPr/>
        </p:nvSpPr>
        <p:spPr>
          <a:xfrm>
            <a:off x="417745" y="2151689"/>
            <a:ext cx="1903346" cy="577081"/>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توسع قطاع المصرفية المفتوحة والاستثمار المفتوح والتمويل المدمج</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
        <p:nvSpPr>
          <p:cNvPr id="45" name="TextBox 44">
            <a:extLst>
              <a:ext uri="{FF2B5EF4-FFF2-40B4-BE49-F238E27FC236}">
                <a16:creationId xmlns:a16="http://schemas.microsoft.com/office/drawing/2014/main" id="{CC9AA740-DB84-D8A1-EDE0-1744C2923196}"/>
              </a:ext>
            </a:extLst>
          </p:cNvPr>
          <p:cNvSpPr txBox="1"/>
          <p:nvPr/>
        </p:nvSpPr>
        <p:spPr>
          <a:xfrm>
            <a:off x="409514" y="2982361"/>
            <a:ext cx="1918334" cy="415498"/>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تطور تقنيات الذكاء الاصطناعي واستخداماتها التجارية</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pic>
        <p:nvPicPr>
          <p:cNvPr id="47" name="Picture 46" descr="A black background with a black square&#10;&#10;Description automatically generated with medium confidence">
            <a:extLst>
              <a:ext uri="{FF2B5EF4-FFF2-40B4-BE49-F238E27FC236}">
                <a16:creationId xmlns:a16="http://schemas.microsoft.com/office/drawing/2014/main" id="{A44CC7B2-76AF-2C72-A752-785A35AC14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72584" y="3628603"/>
            <a:ext cx="452601" cy="452601"/>
          </a:xfrm>
          <a:prstGeom prst="rect">
            <a:avLst/>
          </a:prstGeom>
        </p:spPr>
      </p:pic>
      <p:sp>
        <p:nvSpPr>
          <p:cNvPr id="51" name="TextBox 50">
            <a:extLst>
              <a:ext uri="{FF2B5EF4-FFF2-40B4-BE49-F238E27FC236}">
                <a16:creationId xmlns:a16="http://schemas.microsoft.com/office/drawing/2014/main" id="{374F0786-1AF4-099F-F3F1-B29CB574C4E6}"/>
              </a:ext>
            </a:extLst>
          </p:cNvPr>
          <p:cNvSpPr txBox="1"/>
          <p:nvPr/>
        </p:nvSpPr>
        <p:spPr>
          <a:xfrm>
            <a:off x="422038" y="3647154"/>
            <a:ext cx="1918334" cy="415498"/>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تطور قطاع إدارة الثروات الرقمية (مستشار الاستثمار الآلي – الترميز)</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pic>
        <p:nvPicPr>
          <p:cNvPr id="53" name="Picture 52" descr="A black background with a black square&#10;&#10;Description automatically generated with medium confidence">
            <a:extLst>
              <a:ext uri="{FF2B5EF4-FFF2-40B4-BE49-F238E27FC236}">
                <a16:creationId xmlns:a16="http://schemas.microsoft.com/office/drawing/2014/main" id="{0538A963-531A-59C6-3A4B-D874133A0E9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40269" y="3544302"/>
            <a:ext cx="474221" cy="474221"/>
          </a:xfrm>
          <a:prstGeom prst="rect">
            <a:avLst/>
          </a:prstGeom>
        </p:spPr>
      </p:pic>
      <p:sp>
        <p:nvSpPr>
          <p:cNvPr id="54" name="TextBox 53">
            <a:extLst>
              <a:ext uri="{FF2B5EF4-FFF2-40B4-BE49-F238E27FC236}">
                <a16:creationId xmlns:a16="http://schemas.microsoft.com/office/drawing/2014/main" id="{7A2A496D-33C2-EDB6-0952-C65D496A8926}"/>
              </a:ext>
            </a:extLst>
          </p:cNvPr>
          <p:cNvSpPr txBox="1"/>
          <p:nvPr/>
        </p:nvSpPr>
        <p:spPr>
          <a:xfrm>
            <a:off x="3247617" y="3559679"/>
            <a:ext cx="1940565" cy="577081"/>
          </a:xfrm>
          <a:prstGeom prst="rect">
            <a:avLst/>
          </a:prstGeom>
          <a:noFill/>
        </p:spPr>
        <p:txBody>
          <a:bodyPr wrap="square" rtlCol="0">
            <a:spAutoFit/>
          </a:bodyPr>
          <a:lstStyle/>
          <a:p>
            <a:pPr algn="ctr" rtl="1"/>
            <a:r>
              <a:rPr lang="ar-KW" sz="1050" dirty="0">
                <a:latin typeface="HONOR Sans Arabic UI M" panose="00000200000000000000" pitchFamily="2" charset="-78"/>
                <a:ea typeface="HONOR Sans Arabic UI M" panose="00000200000000000000" pitchFamily="2" charset="-78"/>
                <a:cs typeface="mohammad bold art 1" pitchFamily="2" charset="-78"/>
              </a:rPr>
              <a:t>تطور قطاع المدفوعات والمحافظ الرقمية (</a:t>
            </a:r>
            <a:r>
              <a:rPr lang="en-US" sz="1050" dirty="0">
                <a:latin typeface="HONOR Sans Arabic UI M" panose="00000200000000000000" pitchFamily="2" charset="-78"/>
                <a:ea typeface="HONOR Sans Arabic UI M" panose="00000200000000000000" pitchFamily="2" charset="-78"/>
                <a:cs typeface="mohammad bold art 1" pitchFamily="2" charset="-78"/>
              </a:rPr>
              <a:t>Google Wallet – Apple Pay</a:t>
            </a:r>
            <a:r>
              <a:rPr lang="ar-KW" sz="1050" dirty="0">
                <a:latin typeface="HONOR Sans Arabic UI M" panose="00000200000000000000" pitchFamily="2" charset="-78"/>
                <a:ea typeface="HONOR Sans Arabic UI M" panose="00000200000000000000" pitchFamily="2" charset="-78"/>
                <a:cs typeface="mohammad bold art 1" pitchFamily="2" charset="-78"/>
              </a:rPr>
              <a:t>)</a:t>
            </a:r>
            <a:endParaRPr lang="en-US" sz="1050" dirty="0">
              <a:latin typeface="HONOR Sans Arabic UI M" panose="00000200000000000000" pitchFamily="2" charset="-78"/>
              <a:ea typeface="HONOR Sans Arabic UI M" panose="00000200000000000000" pitchFamily="2" charset="-78"/>
              <a:cs typeface="mohammad bold art 1" pitchFamily="2" charset="-78"/>
            </a:endParaRPr>
          </a:p>
        </p:txBody>
      </p:sp>
    </p:spTree>
    <p:extLst>
      <p:ext uri="{BB962C8B-B14F-4D97-AF65-F5344CB8AC3E}">
        <p14:creationId xmlns:p14="http://schemas.microsoft.com/office/powerpoint/2010/main" val="69905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369FF-3552-CE73-85E7-1EBEDA7A7A36}"/>
              </a:ext>
            </a:extLst>
          </p:cNvPr>
          <p:cNvSpPr/>
          <p:nvPr/>
        </p:nvSpPr>
        <p:spPr>
          <a:xfrm>
            <a:off x="2803004" y="3424581"/>
            <a:ext cx="5269057" cy="690114"/>
          </a:xfrm>
          <a:prstGeom prst="rect">
            <a:avLst/>
          </a:prstGeom>
          <a:solidFill>
            <a:schemeClr val="tx2">
              <a:lumMod val="20000"/>
              <a:lumOff val="8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E7CED6-52BB-A5F1-FAF7-437D400C95C5}"/>
              </a:ext>
            </a:extLst>
          </p:cNvPr>
          <p:cNvSpPr/>
          <p:nvPr/>
        </p:nvSpPr>
        <p:spPr>
          <a:xfrm rot="2525735">
            <a:off x="8195761" y="-626942"/>
            <a:ext cx="6261688" cy="2698370"/>
          </a:xfrm>
          <a:prstGeom prst="triangle">
            <a:avLst/>
          </a:prstGeom>
          <a:solidFill>
            <a:schemeClr val="tx2">
              <a:lumMod val="5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Flowchart: Manual Input 10">
            <a:extLst>
              <a:ext uri="{FF2B5EF4-FFF2-40B4-BE49-F238E27FC236}">
                <a16:creationId xmlns:a16="http://schemas.microsoft.com/office/drawing/2014/main" id="{150DAC20-3CAC-66A5-F4F4-1F3D8F957877}"/>
              </a:ext>
            </a:extLst>
          </p:cNvPr>
          <p:cNvSpPr/>
          <p:nvPr/>
        </p:nvSpPr>
        <p:spPr>
          <a:xfrm>
            <a:off x="9410700" y="125092"/>
            <a:ext cx="2781300" cy="4294257"/>
          </a:xfrm>
          <a:prstGeom prst="flowChartManualInpu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8FC65E2F-70DE-A933-227F-857F46786AAC}"/>
              </a:ext>
            </a:extLst>
          </p:cNvPr>
          <p:cNvSpPr/>
          <p:nvPr/>
        </p:nvSpPr>
        <p:spPr>
          <a:xfrm rot="13413609">
            <a:off x="7767175" y="2808103"/>
            <a:ext cx="3843673" cy="211000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17C6B7-117D-D165-C6F0-1233AEAF972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3419" y="6181725"/>
            <a:ext cx="1430106" cy="580154"/>
          </a:xfrm>
          <a:prstGeom prst="rect">
            <a:avLst/>
          </a:prstGeom>
          <a:ln>
            <a:noFill/>
          </a:ln>
          <a:extLst>
            <a:ext uri="{53640926-AAD7-44D8-BBD7-CCE9431645EC}">
              <a14:shadowObscured xmlns:a14="http://schemas.microsoft.com/office/drawing/2010/main"/>
            </a:ext>
          </a:extLst>
        </p:spPr>
      </p:pic>
      <p:sp>
        <p:nvSpPr>
          <p:cNvPr id="33" name="Diagonal Stripe 32">
            <a:extLst>
              <a:ext uri="{FF2B5EF4-FFF2-40B4-BE49-F238E27FC236}">
                <a16:creationId xmlns:a16="http://schemas.microsoft.com/office/drawing/2014/main" id="{8134765E-420C-3F28-AE55-82994639CE09}"/>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E42C588-16B8-2D26-87AE-D9BDAA1F9B0A}"/>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6</a:t>
            </a:r>
          </a:p>
        </p:txBody>
      </p:sp>
      <p:sp>
        <p:nvSpPr>
          <p:cNvPr id="10" name="Flowchart: Data 9">
            <a:extLst>
              <a:ext uri="{FF2B5EF4-FFF2-40B4-BE49-F238E27FC236}">
                <a16:creationId xmlns:a16="http://schemas.microsoft.com/office/drawing/2014/main" id="{402FCFAB-A150-3EFB-80AB-5CB737F54035}"/>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Flowchart: Data 15">
            <a:extLst>
              <a:ext uri="{FF2B5EF4-FFF2-40B4-BE49-F238E27FC236}">
                <a16:creationId xmlns:a16="http://schemas.microsoft.com/office/drawing/2014/main" id="{6CFB1E95-A08B-9AFD-100E-87B8BF940F09}"/>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C7D4001-21E4-998A-A9A5-B6544A49C324}"/>
              </a:ext>
            </a:extLst>
          </p:cNvPr>
          <p:cNvSpPr txBox="1"/>
          <p:nvPr/>
        </p:nvSpPr>
        <p:spPr>
          <a:xfrm>
            <a:off x="7413140" y="4863370"/>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1</a:t>
            </a:r>
          </a:p>
        </p:txBody>
      </p:sp>
      <p:sp>
        <p:nvSpPr>
          <p:cNvPr id="3" name="TextBox 2">
            <a:extLst>
              <a:ext uri="{FF2B5EF4-FFF2-40B4-BE49-F238E27FC236}">
                <a16:creationId xmlns:a16="http://schemas.microsoft.com/office/drawing/2014/main" id="{05F88F35-5997-700F-162B-498BEE6703F8}"/>
              </a:ext>
            </a:extLst>
          </p:cNvPr>
          <p:cNvSpPr txBox="1"/>
          <p:nvPr/>
        </p:nvSpPr>
        <p:spPr>
          <a:xfrm>
            <a:off x="2803004" y="3648326"/>
            <a:ext cx="4489192" cy="369332"/>
          </a:xfrm>
          <a:prstGeom prst="rect">
            <a:avLst/>
          </a:prstGeom>
          <a:noFill/>
        </p:spPr>
        <p:txBody>
          <a:bodyPr wrap="square" rtlCol="0">
            <a:spAutoFit/>
          </a:bodyPr>
          <a:lstStyle/>
          <a:p>
            <a:pPr algn="justLow" rtl="1"/>
            <a:r>
              <a:rPr lang="ar-KW" dirty="0">
                <a:solidFill>
                  <a:schemeClr val="tx2">
                    <a:lumMod val="50000"/>
                  </a:schemeClr>
                </a:solidFill>
                <a:cs typeface="mohammad bold art 1" pitchFamily="2" charset="-78"/>
              </a:rPr>
              <a:t>التقنيات المستخدمة في تقديم الخدمات المالية</a:t>
            </a:r>
            <a:endParaRPr lang="en-US" dirty="0">
              <a:solidFill>
                <a:schemeClr val="tx2">
                  <a:lumMod val="50000"/>
                </a:schemeClr>
              </a:solidFill>
              <a:cs typeface="mohammad bold art 1" pitchFamily="2" charset="-78"/>
            </a:endParaRPr>
          </a:p>
        </p:txBody>
      </p:sp>
      <p:sp>
        <p:nvSpPr>
          <p:cNvPr id="4" name="Rectangle 3">
            <a:extLst>
              <a:ext uri="{FF2B5EF4-FFF2-40B4-BE49-F238E27FC236}">
                <a16:creationId xmlns:a16="http://schemas.microsoft.com/office/drawing/2014/main" id="{8E68388B-D2E1-A3FD-8C4D-60045439AB4F}"/>
              </a:ext>
            </a:extLst>
          </p:cNvPr>
          <p:cNvSpPr/>
          <p:nvPr/>
        </p:nvSpPr>
        <p:spPr>
          <a:xfrm>
            <a:off x="7286381" y="3597613"/>
            <a:ext cx="473373" cy="430839"/>
          </a:xfrm>
          <a:prstGeom prst="rect">
            <a:avLst/>
          </a:prstGeom>
          <a:solidFill>
            <a:schemeClr val="accent1">
              <a:lumMod val="5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02D5B3-626D-3562-7EC0-84B3B9B7903C}"/>
              </a:ext>
            </a:extLst>
          </p:cNvPr>
          <p:cNvSpPr txBox="1"/>
          <p:nvPr/>
        </p:nvSpPr>
        <p:spPr>
          <a:xfrm>
            <a:off x="7280067" y="3637532"/>
            <a:ext cx="470045" cy="369332"/>
          </a:xfrm>
          <a:prstGeom prst="rect">
            <a:avLst/>
          </a:prstGeom>
          <a:noFill/>
        </p:spPr>
        <p:txBody>
          <a:bodyPr wrap="square" rtlCol="0">
            <a:spAutoFit/>
          </a:bodyPr>
          <a:lstStyle/>
          <a:p>
            <a:pPr algn="ctr"/>
            <a:r>
              <a:rPr lang="en-US" dirty="0">
                <a:solidFill>
                  <a:schemeClr val="bg1"/>
                </a:solidFill>
                <a:latin typeface="Yu Gothic Light" panose="020B0300000000000000" pitchFamily="34" charset="-128"/>
                <a:ea typeface="Yu Gothic Light" panose="020B0300000000000000" pitchFamily="34" charset="-128"/>
              </a:rPr>
              <a:t>2</a:t>
            </a:r>
          </a:p>
        </p:txBody>
      </p:sp>
    </p:spTree>
    <p:extLst>
      <p:ext uri="{BB962C8B-B14F-4D97-AF65-F5344CB8AC3E}">
        <p14:creationId xmlns:p14="http://schemas.microsoft.com/office/powerpoint/2010/main" val="6714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3F6F61C-74F2-6B97-DDE8-34E6524FEE34}"/>
              </a:ext>
            </a:extLst>
          </p:cNvPr>
          <p:cNvSpPr/>
          <p:nvPr/>
        </p:nvSpPr>
        <p:spPr>
          <a:xfrm>
            <a:off x="1496694" y="2315468"/>
            <a:ext cx="1634783" cy="2033214"/>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A8E4127-23B4-6405-325F-CB79EFA8E190}"/>
              </a:ext>
            </a:extLst>
          </p:cNvPr>
          <p:cNvSpPr/>
          <p:nvPr/>
        </p:nvSpPr>
        <p:spPr>
          <a:xfrm>
            <a:off x="3325301" y="2326154"/>
            <a:ext cx="1634783" cy="2033214"/>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BAFD6EF-0C27-0B77-9599-770733EAE13A}"/>
              </a:ext>
            </a:extLst>
          </p:cNvPr>
          <p:cNvSpPr/>
          <p:nvPr/>
        </p:nvSpPr>
        <p:spPr>
          <a:xfrm>
            <a:off x="5181472" y="2326154"/>
            <a:ext cx="1643569" cy="2033214"/>
          </a:xfrm>
          <a:prstGeom prst="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7</a:t>
            </a: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أبرز التقنيات المستخدمة في تقديم الخدمات المالية</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BCA963-8338-2B75-696B-504BA5EA0B06}"/>
              </a:ext>
            </a:extLst>
          </p:cNvPr>
          <p:cNvSpPr/>
          <p:nvPr/>
        </p:nvSpPr>
        <p:spPr>
          <a:xfrm>
            <a:off x="7623685" y="1794299"/>
            <a:ext cx="4165347" cy="3010614"/>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EF07926-8C71-C54C-551C-E4C830019807}"/>
              </a:ext>
            </a:extLst>
          </p:cNvPr>
          <p:cNvSpPr/>
          <p:nvPr/>
        </p:nvSpPr>
        <p:spPr>
          <a:xfrm rot="8021538">
            <a:off x="11401606" y="4527488"/>
            <a:ext cx="594825" cy="303525"/>
          </a:xfrm>
          <a:prstGeom prst="triangle">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C293D6A-24B1-65D0-0E75-8BDE890BBD5A}"/>
              </a:ext>
            </a:extLst>
          </p:cNvPr>
          <p:cNvSpPr/>
          <p:nvPr/>
        </p:nvSpPr>
        <p:spPr>
          <a:xfrm rot="18778571">
            <a:off x="11174203" y="4331284"/>
            <a:ext cx="594825" cy="303525"/>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60B95-1EC5-5D1F-A6A6-FE723B48F5E9}"/>
              </a:ext>
            </a:extLst>
          </p:cNvPr>
          <p:cNvSpPr txBox="1"/>
          <p:nvPr/>
        </p:nvSpPr>
        <p:spPr>
          <a:xfrm>
            <a:off x="7912669" y="2051834"/>
            <a:ext cx="3587377" cy="2200602"/>
          </a:xfrm>
          <a:prstGeom prst="rect">
            <a:avLst/>
          </a:prstGeom>
          <a:noFill/>
        </p:spPr>
        <p:txBody>
          <a:bodyPr wrap="square" rtlCol="0">
            <a:spAutoFit/>
          </a:bodyPr>
          <a:lstStyle/>
          <a:p>
            <a:pPr marL="0" indent="0" algn="r" rtl="1">
              <a:buNone/>
            </a:pP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سلاسل الكتل (</a:t>
            </a:r>
            <a:r>
              <a:rPr lang="en-US"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Blockchain</a:t>
            </a: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a:t>
            </a:r>
          </a:p>
          <a:p>
            <a:pPr algn="just" rtl="1"/>
            <a:r>
              <a:rPr lang="ar-KW" sz="1500" dirty="0">
                <a:solidFill>
                  <a:srgbClr val="7086A4"/>
                </a:solidFill>
                <a:cs typeface="mohammad bold art 1" pitchFamily="2" charset="-78"/>
              </a:rPr>
              <a:t>عبارة عن قاعدة بيانات – عامة أو خاصة - موزعة بين أطراف متعددة لديهم القدرة على تحديثها (لا مركزية)، ويتم تبادل المعلومات من خلال إجراء عمليات وتخزينها في سجل خاص موزع بين الأطراف المستخدمة لقاعدة البيانات وذلك ما يطلق عليه تقنية السجلات الموزعة </a:t>
            </a:r>
            <a:r>
              <a:rPr lang="en-US" sz="1500" dirty="0">
                <a:solidFill>
                  <a:srgbClr val="7086A4"/>
                </a:solidFill>
                <a:cs typeface="mohammad bold art 1" pitchFamily="2" charset="-78"/>
              </a:rPr>
              <a:t>Distributed Ledger Technology (DLT)</a:t>
            </a:r>
            <a:endParaRPr lang="ar-KW" sz="1500" dirty="0">
              <a:solidFill>
                <a:schemeClr val="accent5">
                  <a:lumMod val="75000"/>
                </a:schemeClr>
              </a:solidFill>
              <a:cs typeface="mohammad bold art 1" pitchFamily="2" charset="-78"/>
            </a:endParaRPr>
          </a:p>
          <a:p>
            <a:pPr algn="r" rtl="1"/>
            <a:endParaRPr lang="ar-KW" sz="1600" dirty="0">
              <a:cs typeface="mohammad bold art 1" pitchFamily="2" charset="-78"/>
            </a:endParaRPr>
          </a:p>
        </p:txBody>
      </p:sp>
      <p:sp>
        <p:nvSpPr>
          <p:cNvPr id="47" name="TextBox 46">
            <a:extLst>
              <a:ext uri="{FF2B5EF4-FFF2-40B4-BE49-F238E27FC236}">
                <a16:creationId xmlns:a16="http://schemas.microsoft.com/office/drawing/2014/main" id="{C19EE9DE-A2C2-A4B4-FBAA-7E6913F77B10}"/>
              </a:ext>
            </a:extLst>
          </p:cNvPr>
          <p:cNvSpPr txBox="1"/>
          <p:nvPr/>
        </p:nvSpPr>
        <p:spPr>
          <a:xfrm>
            <a:off x="5304210" y="3629643"/>
            <a:ext cx="1474633" cy="461665"/>
          </a:xfrm>
          <a:prstGeom prst="rect">
            <a:avLst/>
          </a:prstGeom>
          <a:noFill/>
        </p:spPr>
        <p:txBody>
          <a:bodyPr wrap="square" rtlCol="0">
            <a:spAutoFit/>
          </a:bodyPr>
          <a:lstStyle/>
          <a:p>
            <a:pPr algn="ctr" rtl="1"/>
            <a:r>
              <a:rPr lang="ar-KW" sz="1200" dirty="0">
                <a:cs typeface="mohammad bold art 1" pitchFamily="2" charset="-78"/>
              </a:rPr>
              <a:t>تداول الأصول المشفرة (</a:t>
            </a:r>
            <a:r>
              <a:rPr lang="en-US" sz="1200" dirty="0">
                <a:cs typeface="mohammad bold art 1" pitchFamily="2" charset="-78"/>
              </a:rPr>
              <a:t>Crypto-assets</a:t>
            </a:r>
            <a:r>
              <a:rPr lang="ar-KW" sz="1200" dirty="0">
                <a:cs typeface="mohammad bold art 1" pitchFamily="2" charset="-78"/>
              </a:rPr>
              <a:t>)</a:t>
            </a:r>
            <a:endParaRPr lang="en-US" sz="1200" dirty="0">
              <a:cs typeface="mohammad bold art 1" pitchFamily="2" charset="-78"/>
            </a:endParaRPr>
          </a:p>
        </p:txBody>
      </p:sp>
      <p:sp>
        <p:nvSpPr>
          <p:cNvPr id="48" name="TextBox 47">
            <a:extLst>
              <a:ext uri="{FF2B5EF4-FFF2-40B4-BE49-F238E27FC236}">
                <a16:creationId xmlns:a16="http://schemas.microsoft.com/office/drawing/2014/main" id="{4D30FD04-C457-A9BD-72B0-DD509F17A00A}"/>
              </a:ext>
            </a:extLst>
          </p:cNvPr>
          <p:cNvSpPr txBox="1"/>
          <p:nvPr/>
        </p:nvSpPr>
        <p:spPr>
          <a:xfrm>
            <a:off x="3441109" y="3708597"/>
            <a:ext cx="1398054" cy="461665"/>
          </a:xfrm>
          <a:prstGeom prst="rect">
            <a:avLst/>
          </a:prstGeom>
          <a:noFill/>
        </p:spPr>
        <p:txBody>
          <a:bodyPr wrap="square" rtlCol="0">
            <a:spAutoFit/>
          </a:bodyPr>
          <a:lstStyle/>
          <a:p>
            <a:pPr algn="ctr" rtl="1"/>
            <a:r>
              <a:rPr lang="ar-KW" sz="1200" dirty="0">
                <a:cs typeface="mohammad bold art 1" pitchFamily="2" charset="-78"/>
              </a:rPr>
              <a:t>التحقق من الهوية (</a:t>
            </a:r>
            <a:r>
              <a:rPr lang="en-US" sz="1200" dirty="0">
                <a:cs typeface="mohammad bold art 1" pitchFamily="2" charset="-78"/>
              </a:rPr>
              <a:t>KYC</a:t>
            </a:r>
            <a:r>
              <a:rPr lang="ar-KW" sz="1200" dirty="0">
                <a:cs typeface="mohammad bold art 1" pitchFamily="2" charset="-78"/>
              </a:rPr>
              <a:t>)</a:t>
            </a:r>
            <a:endParaRPr lang="en-US" sz="1200" dirty="0">
              <a:cs typeface="mohammad bold art 1" pitchFamily="2" charset="-78"/>
            </a:endParaRPr>
          </a:p>
        </p:txBody>
      </p:sp>
      <p:sp>
        <p:nvSpPr>
          <p:cNvPr id="49" name="TextBox 48">
            <a:extLst>
              <a:ext uri="{FF2B5EF4-FFF2-40B4-BE49-F238E27FC236}">
                <a16:creationId xmlns:a16="http://schemas.microsoft.com/office/drawing/2014/main" id="{230E0747-F32D-A3B6-4408-E3A82E5B4B9A}"/>
              </a:ext>
            </a:extLst>
          </p:cNvPr>
          <p:cNvSpPr txBox="1"/>
          <p:nvPr/>
        </p:nvSpPr>
        <p:spPr>
          <a:xfrm>
            <a:off x="1496693" y="3474781"/>
            <a:ext cx="1634783" cy="830997"/>
          </a:xfrm>
          <a:prstGeom prst="rect">
            <a:avLst/>
          </a:prstGeom>
          <a:noFill/>
        </p:spPr>
        <p:txBody>
          <a:bodyPr wrap="square" rtlCol="0">
            <a:spAutoFit/>
          </a:bodyPr>
          <a:lstStyle/>
          <a:p>
            <a:pPr algn="ctr" rtl="1"/>
            <a:r>
              <a:rPr lang="ar-KW" sz="1200" dirty="0">
                <a:cs typeface="mohammad bold art 1" pitchFamily="2" charset="-78"/>
              </a:rPr>
              <a:t>التحويلات والمدفوعات العابرة للحدود (</a:t>
            </a:r>
            <a:r>
              <a:rPr lang="en-US" sz="1200" dirty="0">
                <a:cs typeface="mohammad bold art 1" pitchFamily="2" charset="-78"/>
              </a:rPr>
              <a:t>Cross-border payments and remittances</a:t>
            </a:r>
            <a:r>
              <a:rPr lang="ar-KW" sz="1200" dirty="0">
                <a:cs typeface="mohammad bold art 1" pitchFamily="2" charset="-78"/>
              </a:rPr>
              <a:t>) </a:t>
            </a:r>
            <a:endParaRPr lang="en-US" sz="1200" dirty="0">
              <a:cs typeface="mohammad bold art 1" pitchFamily="2" charset="-78"/>
            </a:endParaRPr>
          </a:p>
        </p:txBody>
      </p:sp>
      <p:pic>
        <p:nvPicPr>
          <p:cNvPr id="53" name="Picture 52" descr="A logo of a computer chip&#10;&#10;Description automatically generated">
            <a:extLst>
              <a:ext uri="{FF2B5EF4-FFF2-40B4-BE49-F238E27FC236}">
                <a16:creationId xmlns:a16="http://schemas.microsoft.com/office/drawing/2014/main" id="{535ABBB3-39EA-FED2-EE9B-6D4415A2B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221" y="2510139"/>
            <a:ext cx="779557" cy="779557"/>
          </a:xfrm>
          <a:prstGeom prst="rect">
            <a:avLst/>
          </a:prstGeom>
        </p:spPr>
      </p:pic>
      <p:pic>
        <p:nvPicPr>
          <p:cNvPr id="55" name="Picture 54" descr="A black and white logo&#10;&#10;Description automatically generated with medium confidence">
            <a:extLst>
              <a:ext uri="{FF2B5EF4-FFF2-40B4-BE49-F238E27FC236}">
                <a16:creationId xmlns:a16="http://schemas.microsoft.com/office/drawing/2014/main" id="{FAC45517-D72C-0866-3E1D-EB7030400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811" y="2567135"/>
            <a:ext cx="788497" cy="788497"/>
          </a:xfrm>
          <a:prstGeom prst="rect">
            <a:avLst/>
          </a:prstGeom>
        </p:spPr>
      </p:pic>
      <p:sp>
        <p:nvSpPr>
          <p:cNvPr id="68" name="Oval 67">
            <a:extLst>
              <a:ext uri="{FF2B5EF4-FFF2-40B4-BE49-F238E27FC236}">
                <a16:creationId xmlns:a16="http://schemas.microsoft.com/office/drawing/2014/main" id="{E0E16E1D-8084-17AF-689E-39369232EB11}"/>
              </a:ext>
            </a:extLst>
          </p:cNvPr>
          <p:cNvSpPr/>
          <p:nvPr/>
        </p:nvSpPr>
        <p:spPr>
          <a:xfrm>
            <a:off x="3772736" y="2655533"/>
            <a:ext cx="714322" cy="703673"/>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4" name="Picture 63" descr="A blue check mark on a black background&#10;&#10;Description automatically generated">
            <a:extLst>
              <a:ext uri="{FF2B5EF4-FFF2-40B4-BE49-F238E27FC236}">
                <a16:creationId xmlns:a16="http://schemas.microsoft.com/office/drawing/2014/main" id="{06D38020-AAF3-CFFA-4E3D-109A997E4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2644" y="2796971"/>
            <a:ext cx="466894" cy="466894"/>
          </a:xfrm>
          <a:prstGeom prst="rect">
            <a:avLst/>
          </a:prstGeom>
        </p:spPr>
      </p:pic>
      <p:cxnSp>
        <p:nvCxnSpPr>
          <p:cNvPr id="71" name="Straight Connector 70">
            <a:extLst>
              <a:ext uri="{FF2B5EF4-FFF2-40B4-BE49-F238E27FC236}">
                <a16:creationId xmlns:a16="http://schemas.microsoft.com/office/drawing/2014/main" id="{A9CD4570-CDD1-B01F-FE7B-D0D3EA9A8036}"/>
              </a:ext>
            </a:extLst>
          </p:cNvPr>
          <p:cNvCxnSpPr>
            <a:cxnSpLocks/>
          </p:cNvCxnSpPr>
          <p:nvPr/>
        </p:nvCxnSpPr>
        <p:spPr>
          <a:xfrm>
            <a:off x="7453222" y="1794299"/>
            <a:ext cx="0" cy="3009801"/>
          </a:xfrm>
          <a:prstGeom prst="line">
            <a:avLst/>
          </a:prstGeom>
        </p:spPr>
        <p:style>
          <a:lnRef idx="1">
            <a:schemeClr val="accent1"/>
          </a:lnRef>
          <a:fillRef idx="0">
            <a:schemeClr val="accent1"/>
          </a:fillRef>
          <a:effectRef idx="0">
            <a:schemeClr val="accent1"/>
          </a:effectRef>
          <a:fontRef idx="minor">
            <a:schemeClr val="tx1"/>
          </a:fontRef>
        </p:style>
      </p:cxnSp>
      <p:pic>
        <p:nvPicPr>
          <p:cNvPr id="74" name="Picture 73" descr="A black background with a black square&#10;&#10;Description automatically generated with medium confidence">
            <a:extLst>
              <a:ext uri="{FF2B5EF4-FFF2-40B4-BE49-F238E27FC236}">
                <a16:creationId xmlns:a16="http://schemas.microsoft.com/office/drawing/2014/main" id="{58B5EB0C-7B18-AFB6-92EB-43625AD2B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3960" y="680055"/>
            <a:ext cx="655598" cy="655598"/>
          </a:xfrm>
          <a:prstGeom prst="rect">
            <a:avLst/>
          </a:prstGeom>
        </p:spPr>
      </p:pic>
      <p:sp>
        <p:nvSpPr>
          <p:cNvPr id="9" name="Rectangle 8">
            <a:extLst>
              <a:ext uri="{FF2B5EF4-FFF2-40B4-BE49-F238E27FC236}">
                <a16:creationId xmlns:a16="http://schemas.microsoft.com/office/drawing/2014/main" id="{4CDD80CE-F58C-BBA0-D50D-A992C4E66630}"/>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A585133-E7C9-43AC-8248-1245BBA26D39}"/>
              </a:ext>
            </a:extLst>
          </p:cNvPr>
          <p:cNvSpPr txBox="1"/>
          <p:nvPr/>
        </p:nvSpPr>
        <p:spPr>
          <a:xfrm>
            <a:off x="1364339" y="1794299"/>
            <a:ext cx="5574726" cy="307777"/>
          </a:xfrm>
          <a:prstGeom prst="rect">
            <a:avLst/>
          </a:prstGeom>
          <a:solidFill>
            <a:schemeClr val="tx2">
              <a:lumMod val="20000"/>
              <a:lumOff val="80000"/>
            </a:schemeClr>
          </a:solidFill>
        </p:spPr>
        <p:txBody>
          <a:bodyPr wrap="square" rtlCol="0">
            <a:spAutoFit/>
          </a:bodyPr>
          <a:lstStyle/>
          <a:p>
            <a:pPr algn="ctr" rtl="1"/>
            <a:r>
              <a:rPr lang="ar-KW" sz="1400" dirty="0">
                <a:cs typeface="mohammad bold art 1" pitchFamily="2" charset="-78"/>
              </a:rPr>
              <a:t>أمثلة لاستخدامات تقنية سلاسل الكتل (</a:t>
            </a:r>
            <a:r>
              <a:rPr lang="en-US" sz="1400" dirty="0">
                <a:cs typeface="mohammad bold art 1" pitchFamily="2" charset="-78"/>
              </a:rPr>
              <a:t>Blockchain</a:t>
            </a:r>
            <a:r>
              <a:rPr lang="ar-KW" sz="1400" dirty="0">
                <a:cs typeface="mohammad bold art 1" pitchFamily="2" charset="-78"/>
              </a:rPr>
              <a:t>)</a:t>
            </a:r>
            <a:endParaRPr lang="en-US" sz="1400" dirty="0">
              <a:cs typeface="mohammad bold art 1" pitchFamily="2" charset="-78"/>
            </a:endParaRPr>
          </a:p>
        </p:txBody>
      </p:sp>
      <p:sp>
        <p:nvSpPr>
          <p:cNvPr id="11" name="Rectangle 10">
            <a:extLst>
              <a:ext uri="{FF2B5EF4-FFF2-40B4-BE49-F238E27FC236}">
                <a16:creationId xmlns:a16="http://schemas.microsoft.com/office/drawing/2014/main" id="{C47B980D-77D2-4DA2-21F4-7AE8980B9091}"/>
              </a:ext>
            </a:extLst>
          </p:cNvPr>
          <p:cNvSpPr/>
          <p:nvPr/>
        </p:nvSpPr>
        <p:spPr>
          <a:xfrm>
            <a:off x="1364339" y="2183343"/>
            <a:ext cx="5552921" cy="2582875"/>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044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400" y="6325002"/>
            <a:ext cx="177800" cy="307777"/>
          </a:xfrm>
          <a:prstGeom prst="rect">
            <a:avLst/>
          </a:prstGeom>
          <a:noFill/>
        </p:spPr>
        <p:txBody>
          <a:bodyPr wrap="square" rtlCol="0">
            <a:spAutoFit/>
          </a:bodyPr>
          <a:lstStyle/>
          <a:p>
            <a:r>
              <a:rPr lang="en-US" sz="1400" dirty="0">
                <a:solidFill>
                  <a:schemeClr val="bg1"/>
                </a:solidFill>
              </a:rPr>
              <a:t>8</a:t>
            </a: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أبرز التقنيات المستخدمة في تقديم الخدمات المالية</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BCA963-8338-2B75-696B-504BA5EA0B06}"/>
              </a:ext>
            </a:extLst>
          </p:cNvPr>
          <p:cNvSpPr/>
          <p:nvPr/>
        </p:nvSpPr>
        <p:spPr>
          <a:xfrm>
            <a:off x="7669560" y="1794299"/>
            <a:ext cx="4053735" cy="1974136"/>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160B95-1EC5-5D1F-A6A6-FE723B48F5E9}"/>
              </a:ext>
            </a:extLst>
          </p:cNvPr>
          <p:cNvSpPr txBox="1"/>
          <p:nvPr/>
        </p:nvSpPr>
        <p:spPr>
          <a:xfrm>
            <a:off x="7669560" y="1996211"/>
            <a:ext cx="3879998" cy="2108269"/>
          </a:xfrm>
          <a:prstGeom prst="rect">
            <a:avLst/>
          </a:prstGeom>
          <a:noFill/>
        </p:spPr>
        <p:txBody>
          <a:bodyPr wrap="square" rtlCol="0">
            <a:spAutoFit/>
          </a:bodyPr>
          <a:lstStyle/>
          <a:p>
            <a:pPr marL="0" indent="0" algn="r" rtl="1">
              <a:buNone/>
            </a:pP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تطبيقات تقنية سلاسل الكتل (</a:t>
            </a:r>
            <a:r>
              <a:rPr lang="en-US"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Blockchain</a:t>
            </a:r>
            <a:r>
              <a:rPr lang="ar-KW" sz="1600" dirty="0">
                <a:solidFill>
                  <a:schemeClr val="accent1">
                    <a:lumMod val="50000"/>
                  </a:schemeClr>
                </a:solidFill>
                <a:latin typeface="HONOR Sans Arabic UI M" panose="00000200000000000000" pitchFamily="2" charset="-78"/>
                <a:ea typeface="HONOR Sans Arabic UI M" panose="00000200000000000000" pitchFamily="2" charset="-78"/>
                <a:cs typeface="mohammad bold art 1" pitchFamily="2" charset="-78"/>
              </a:rPr>
              <a:t>)</a:t>
            </a:r>
          </a:p>
          <a:p>
            <a:pPr algn="r" rtl="1"/>
            <a:endParaRPr lang="en-US" sz="1600" dirty="0">
              <a:solidFill>
                <a:schemeClr val="accent2">
                  <a:lumMod val="75000"/>
                </a:schemeClr>
              </a:solidFill>
              <a:cs typeface="mohammad bold art 1" pitchFamily="2" charset="-78"/>
            </a:endParaRPr>
          </a:p>
          <a:p>
            <a:pPr algn="r" rtl="1"/>
            <a:r>
              <a:rPr lang="ar-KW" sz="1600" dirty="0">
                <a:solidFill>
                  <a:schemeClr val="accent1">
                    <a:lumMod val="75000"/>
                  </a:schemeClr>
                </a:solidFill>
                <a:cs typeface="mohammad bold art 1" pitchFamily="2" charset="-78"/>
              </a:rPr>
              <a:t>الأصول المشفرة (</a:t>
            </a:r>
            <a:r>
              <a:rPr lang="en-US" sz="1600" dirty="0">
                <a:solidFill>
                  <a:schemeClr val="accent1">
                    <a:lumMod val="75000"/>
                  </a:schemeClr>
                </a:solidFill>
                <a:cs typeface="mohammad bold art 1" pitchFamily="2" charset="-78"/>
              </a:rPr>
              <a:t>Crypto-assets</a:t>
            </a:r>
            <a:r>
              <a:rPr lang="ar-KW" sz="1600" dirty="0">
                <a:solidFill>
                  <a:schemeClr val="accent1">
                    <a:lumMod val="75000"/>
                  </a:schemeClr>
                </a:solidFill>
                <a:cs typeface="mohammad bold art 1" pitchFamily="2" charset="-78"/>
              </a:rPr>
              <a:t>)</a:t>
            </a:r>
            <a:endParaRPr lang="en-US" sz="1600" dirty="0">
              <a:solidFill>
                <a:schemeClr val="accent1">
                  <a:lumMod val="75000"/>
                </a:schemeClr>
              </a:solidFill>
              <a:cs typeface="mohammad bold art 1" pitchFamily="2" charset="-78"/>
            </a:endParaRPr>
          </a:p>
          <a:p>
            <a:pPr algn="r" rtl="1"/>
            <a:endParaRPr lang="en-US" sz="300" dirty="0">
              <a:solidFill>
                <a:srgbClr val="7086A4"/>
              </a:solidFill>
              <a:cs typeface="mohammad bold art 1" pitchFamily="2" charset="-78"/>
            </a:endParaRPr>
          </a:p>
          <a:p>
            <a:pPr algn="r" rtl="1"/>
            <a:r>
              <a:rPr lang="ar-KW" sz="1400" dirty="0">
                <a:solidFill>
                  <a:srgbClr val="7086A4"/>
                </a:solidFill>
                <a:cs typeface="mohammad bold art 1" pitchFamily="2" charset="-78"/>
              </a:rPr>
              <a:t>تمثيل رقمي لقيمة أو حق قابل للنقل أو التخزين بشكل رقمي باستخدام تقنية السجلات الموزعة (</a:t>
            </a:r>
            <a:r>
              <a:rPr lang="en-US" sz="1400" dirty="0">
                <a:solidFill>
                  <a:srgbClr val="7086A4"/>
                </a:solidFill>
                <a:cs typeface="mohammad bold art 1" pitchFamily="2" charset="-78"/>
              </a:rPr>
              <a:t>DLT</a:t>
            </a:r>
            <a:r>
              <a:rPr lang="ar-KW" sz="1400" dirty="0">
                <a:solidFill>
                  <a:srgbClr val="7086A4"/>
                </a:solidFill>
                <a:cs typeface="mohammad bold art 1" pitchFamily="2" charset="-78"/>
              </a:rPr>
              <a:t>) أو تقنية مماثلة   ـــــ  </a:t>
            </a:r>
            <a:r>
              <a:rPr lang="en-US" sz="1400" dirty="0">
                <a:solidFill>
                  <a:srgbClr val="7086A4"/>
                </a:solidFill>
                <a:cs typeface="mohammad bold art 1" pitchFamily="2" charset="-78"/>
              </a:rPr>
              <a:t>European Union </a:t>
            </a:r>
            <a:r>
              <a:rPr lang="en-US" sz="1500" dirty="0">
                <a:solidFill>
                  <a:srgbClr val="7086A4"/>
                </a:solidFill>
                <a:cs typeface="mohammad bold art 1" pitchFamily="2" charset="-78"/>
              </a:rPr>
              <a:t>(</a:t>
            </a:r>
            <a:r>
              <a:rPr lang="en-US" sz="1500" dirty="0" err="1">
                <a:solidFill>
                  <a:srgbClr val="7086A4"/>
                </a:solidFill>
                <a:cs typeface="mohammad bold art 1" pitchFamily="2" charset="-78"/>
              </a:rPr>
              <a:t>MiCA</a:t>
            </a:r>
            <a:r>
              <a:rPr lang="en-US" sz="1500" dirty="0">
                <a:solidFill>
                  <a:srgbClr val="7086A4"/>
                </a:solidFill>
                <a:cs typeface="mohammad bold art 1" pitchFamily="2" charset="-78"/>
              </a:rPr>
              <a:t>)</a:t>
            </a:r>
            <a:endParaRPr lang="ar-KW" sz="1500" dirty="0">
              <a:solidFill>
                <a:srgbClr val="7086A4"/>
              </a:solidFill>
              <a:cs typeface="mohammad bold art 1" pitchFamily="2" charset="-78"/>
            </a:endParaRPr>
          </a:p>
          <a:p>
            <a:pPr marL="0" indent="0" algn="r" rtl="1">
              <a:buNone/>
            </a:pPr>
            <a:endParaRPr lang="ar-KW" sz="1600" dirty="0">
              <a:solidFill>
                <a:schemeClr val="accent5">
                  <a:lumMod val="75000"/>
                </a:schemeClr>
              </a:solidFill>
              <a:cs typeface="mohammad bold art 1" pitchFamily="2" charset="-78"/>
            </a:endParaRPr>
          </a:p>
          <a:p>
            <a:pPr algn="r" rtl="1"/>
            <a:endParaRPr lang="ar-KW" sz="1600" dirty="0">
              <a:cs typeface="mohammad bold art 1" pitchFamily="2" charset="-78"/>
            </a:endParaRPr>
          </a:p>
        </p:txBody>
      </p:sp>
      <p:cxnSp>
        <p:nvCxnSpPr>
          <p:cNvPr id="71" name="Straight Connector 70">
            <a:extLst>
              <a:ext uri="{FF2B5EF4-FFF2-40B4-BE49-F238E27FC236}">
                <a16:creationId xmlns:a16="http://schemas.microsoft.com/office/drawing/2014/main" id="{A9CD4570-CDD1-B01F-FE7B-D0D3EA9A8036}"/>
              </a:ext>
            </a:extLst>
          </p:cNvPr>
          <p:cNvCxnSpPr>
            <a:cxnSpLocks/>
          </p:cNvCxnSpPr>
          <p:nvPr/>
        </p:nvCxnSpPr>
        <p:spPr>
          <a:xfrm>
            <a:off x="7496354" y="1794299"/>
            <a:ext cx="0" cy="4097543"/>
          </a:xfrm>
          <a:prstGeom prst="line">
            <a:avLst/>
          </a:prstGeom>
        </p:spPr>
        <p:style>
          <a:lnRef idx="1">
            <a:schemeClr val="accent1"/>
          </a:lnRef>
          <a:fillRef idx="0">
            <a:schemeClr val="accent1"/>
          </a:fillRef>
          <a:effectRef idx="0">
            <a:schemeClr val="accent1"/>
          </a:effectRef>
          <a:fontRef idx="minor">
            <a:schemeClr val="tx1"/>
          </a:fontRef>
        </p:style>
      </p:cxnSp>
      <p:pic>
        <p:nvPicPr>
          <p:cNvPr id="74" name="Picture 73" descr="A black background with a black square&#10;&#10;Description automatically generated with medium confidence">
            <a:extLst>
              <a:ext uri="{FF2B5EF4-FFF2-40B4-BE49-F238E27FC236}">
                <a16:creationId xmlns:a16="http://schemas.microsoft.com/office/drawing/2014/main" id="{58B5EB0C-7B18-AFB6-92EB-43625AD2B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960" y="680055"/>
            <a:ext cx="655598" cy="655598"/>
          </a:xfrm>
          <a:prstGeom prst="rect">
            <a:avLst/>
          </a:prstGeom>
        </p:spPr>
      </p:pic>
      <p:sp>
        <p:nvSpPr>
          <p:cNvPr id="9" name="Rectangle 8">
            <a:extLst>
              <a:ext uri="{FF2B5EF4-FFF2-40B4-BE49-F238E27FC236}">
                <a16:creationId xmlns:a16="http://schemas.microsoft.com/office/drawing/2014/main" id="{4CDD80CE-F58C-BBA0-D50D-A992C4E66630}"/>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4C5153D-1DEE-AF09-48BF-D657328A71DA}"/>
              </a:ext>
            </a:extLst>
          </p:cNvPr>
          <p:cNvSpPr/>
          <p:nvPr/>
        </p:nvSpPr>
        <p:spPr>
          <a:xfrm>
            <a:off x="4308527" y="2373932"/>
            <a:ext cx="2101970" cy="1695626"/>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7B7096-E2E5-AD8D-4A34-E49BF84522A6}"/>
              </a:ext>
            </a:extLst>
          </p:cNvPr>
          <p:cNvSpPr/>
          <p:nvPr/>
        </p:nvSpPr>
        <p:spPr>
          <a:xfrm>
            <a:off x="1860429" y="2376732"/>
            <a:ext cx="2101970" cy="1692825"/>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14F8E8-4E55-07BA-0663-0AD45874F666}"/>
              </a:ext>
            </a:extLst>
          </p:cNvPr>
          <p:cNvSpPr/>
          <p:nvPr/>
        </p:nvSpPr>
        <p:spPr>
          <a:xfrm>
            <a:off x="1860429" y="4266069"/>
            <a:ext cx="2101970" cy="1497039"/>
          </a:xfrm>
          <a:prstGeom prst="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A02CED-D3FF-5E18-8715-05E723FDA35B}"/>
              </a:ext>
            </a:extLst>
          </p:cNvPr>
          <p:cNvSpPr txBox="1"/>
          <p:nvPr/>
        </p:nvSpPr>
        <p:spPr>
          <a:xfrm>
            <a:off x="4308527" y="3044421"/>
            <a:ext cx="2101969" cy="938719"/>
          </a:xfrm>
          <a:prstGeom prst="rect">
            <a:avLst/>
          </a:prstGeom>
          <a:noFill/>
        </p:spPr>
        <p:txBody>
          <a:bodyPr wrap="square" rtlCol="0">
            <a:spAutoFit/>
          </a:bodyPr>
          <a:lstStyle/>
          <a:p>
            <a:pPr algn="ctr" rtl="1"/>
            <a:r>
              <a:rPr lang="ar-KW" sz="1100" dirty="0">
                <a:solidFill>
                  <a:schemeClr val="accent5">
                    <a:lumMod val="75000"/>
                  </a:schemeClr>
                </a:solidFill>
                <a:cs typeface="mohammad bold art 1" pitchFamily="2" charset="-78"/>
              </a:rPr>
              <a:t>العملات المشفرة (</a:t>
            </a:r>
            <a:r>
              <a:rPr lang="en-US" sz="1100" dirty="0">
                <a:solidFill>
                  <a:schemeClr val="accent5">
                    <a:lumMod val="75000"/>
                  </a:schemeClr>
                </a:solidFill>
                <a:cs typeface="mohammad bold art 1" pitchFamily="2" charset="-78"/>
              </a:rPr>
              <a:t>Cryptocurrency</a:t>
            </a:r>
            <a:r>
              <a:rPr lang="ar-KW" sz="1100" dirty="0">
                <a:solidFill>
                  <a:schemeClr val="accent5">
                    <a:lumMod val="75000"/>
                  </a:schemeClr>
                </a:solidFill>
                <a:cs typeface="mohammad bold art 1" pitchFamily="2" charset="-78"/>
              </a:rPr>
              <a:t>)</a:t>
            </a:r>
            <a:endParaRPr lang="en-US" sz="1100" dirty="0">
              <a:solidFill>
                <a:schemeClr val="accent5">
                  <a:lumMod val="75000"/>
                </a:schemeClr>
              </a:solidFill>
              <a:cs typeface="mohammad bold art 1" pitchFamily="2" charset="-78"/>
            </a:endParaRPr>
          </a:p>
          <a:p>
            <a:pPr algn="ctr" rtl="1"/>
            <a:r>
              <a:rPr lang="ar-KW" sz="1100" dirty="0">
                <a:cs typeface="mohammad bold art 1" pitchFamily="2" charset="-78"/>
              </a:rPr>
              <a:t>هي عملات رقمية مصممة في الغالب كوسيلة للتبادل تستمد قيمتها من قوى العرض والطلب ومن تبنيها من قبل الأفراد والمؤسسات</a:t>
            </a:r>
            <a:endParaRPr lang="en-US" sz="1100" dirty="0">
              <a:cs typeface="mohammad bold art 1" pitchFamily="2" charset="-78"/>
            </a:endParaRPr>
          </a:p>
        </p:txBody>
      </p:sp>
      <p:sp>
        <p:nvSpPr>
          <p:cNvPr id="21" name="TextBox 20">
            <a:extLst>
              <a:ext uri="{FF2B5EF4-FFF2-40B4-BE49-F238E27FC236}">
                <a16:creationId xmlns:a16="http://schemas.microsoft.com/office/drawing/2014/main" id="{D6B9ECAC-FBE5-D806-5CB4-C3EE1244C28E}"/>
              </a:ext>
            </a:extLst>
          </p:cNvPr>
          <p:cNvSpPr txBox="1"/>
          <p:nvPr/>
        </p:nvSpPr>
        <p:spPr>
          <a:xfrm>
            <a:off x="1917370" y="3070903"/>
            <a:ext cx="1988083" cy="769441"/>
          </a:xfrm>
          <a:prstGeom prst="rect">
            <a:avLst/>
          </a:prstGeom>
          <a:noFill/>
        </p:spPr>
        <p:txBody>
          <a:bodyPr wrap="square" rtlCol="0">
            <a:spAutoFit/>
          </a:bodyPr>
          <a:lstStyle/>
          <a:p>
            <a:pPr algn="ctr" rtl="1"/>
            <a:r>
              <a:rPr lang="ar-KW" sz="1100" dirty="0">
                <a:solidFill>
                  <a:schemeClr val="accent5">
                    <a:lumMod val="75000"/>
                  </a:schemeClr>
                </a:solidFill>
                <a:cs typeface="mohammad bold art 1" pitchFamily="2" charset="-78"/>
              </a:rPr>
              <a:t>العملات المستقرة (</a:t>
            </a:r>
            <a:r>
              <a:rPr lang="en-US" sz="1100" dirty="0">
                <a:solidFill>
                  <a:schemeClr val="accent5">
                    <a:lumMod val="75000"/>
                  </a:schemeClr>
                </a:solidFill>
                <a:cs typeface="mohammad bold art 1" pitchFamily="2" charset="-78"/>
              </a:rPr>
              <a:t>Stablecoins</a:t>
            </a:r>
            <a:r>
              <a:rPr lang="ar-KW" sz="1100" dirty="0">
                <a:solidFill>
                  <a:schemeClr val="accent5">
                    <a:lumMod val="75000"/>
                  </a:schemeClr>
                </a:solidFill>
                <a:cs typeface="mohammad bold art 1" pitchFamily="2" charset="-78"/>
              </a:rPr>
              <a:t>)</a:t>
            </a:r>
          </a:p>
          <a:p>
            <a:pPr algn="ctr" rtl="1"/>
            <a:r>
              <a:rPr lang="ar-KW" sz="1100" dirty="0">
                <a:cs typeface="mohammad bold art 1" pitchFamily="2" charset="-78"/>
              </a:rPr>
              <a:t>هي عملات مرتبطة قيمتها بأصول حقيقية مستقرة كالعملات النقدية أو السلع</a:t>
            </a:r>
            <a:endParaRPr lang="en-US" sz="1100" dirty="0">
              <a:cs typeface="mohammad bold art 1" pitchFamily="2" charset="-78"/>
            </a:endParaRPr>
          </a:p>
        </p:txBody>
      </p:sp>
      <p:sp>
        <p:nvSpPr>
          <p:cNvPr id="22" name="TextBox 21">
            <a:extLst>
              <a:ext uri="{FF2B5EF4-FFF2-40B4-BE49-F238E27FC236}">
                <a16:creationId xmlns:a16="http://schemas.microsoft.com/office/drawing/2014/main" id="{FC502317-2C31-8D2E-B3A8-9DDB0314355E}"/>
              </a:ext>
            </a:extLst>
          </p:cNvPr>
          <p:cNvSpPr txBox="1"/>
          <p:nvPr/>
        </p:nvSpPr>
        <p:spPr>
          <a:xfrm>
            <a:off x="1911219" y="4921006"/>
            <a:ext cx="2101970" cy="769441"/>
          </a:xfrm>
          <a:prstGeom prst="rect">
            <a:avLst/>
          </a:prstGeom>
          <a:noFill/>
        </p:spPr>
        <p:txBody>
          <a:bodyPr wrap="square" rtlCol="0">
            <a:spAutoFit/>
          </a:bodyPr>
          <a:lstStyle/>
          <a:p>
            <a:pPr algn="ctr" rtl="1"/>
            <a:r>
              <a:rPr lang="ar-KW" sz="1100" dirty="0">
                <a:solidFill>
                  <a:schemeClr val="accent5">
                    <a:lumMod val="75000"/>
                  </a:schemeClr>
                </a:solidFill>
                <a:cs typeface="mohammad bold art 1" pitchFamily="2" charset="-78"/>
              </a:rPr>
              <a:t>الرموز غير القابلة للاستبدال (</a:t>
            </a:r>
            <a:r>
              <a:rPr lang="en-US" sz="1100" dirty="0">
                <a:solidFill>
                  <a:schemeClr val="accent5">
                    <a:lumMod val="75000"/>
                  </a:schemeClr>
                </a:solidFill>
                <a:cs typeface="mohammad bold art 1" pitchFamily="2" charset="-78"/>
              </a:rPr>
              <a:t>NFTs</a:t>
            </a:r>
            <a:r>
              <a:rPr lang="ar-KW" sz="1100" dirty="0">
                <a:solidFill>
                  <a:schemeClr val="accent5">
                    <a:lumMod val="75000"/>
                  </a:schemeClr>
                </a:solidFill>
                <a:cs typeface="mohammad bold art 1" pitchFamily="2" charset="-78"/>
              </a:rPr>
              <a:t>)</a:t>
            </a:r>
          </a:p>
          <a:p>
            <a:pPr algn="ctr" rtl="1"/>
            <a:r>
              <a:rPr lang="ar-KW" sz="1100" dirty="0">
                <a:cs typeface="mohammad bold art 1" pitchFamily="2" charset="-78"/>
              </a:rPr>
              <a:t>تمثيل رقمي فريد لملكية في قطع فنية أو غيرها من الأصول المماثلة</a:t>
            </a:r>
            <a:endParaRPr lang="en-US" sz="1100" dirty="0">
              <a:cs typeface="mohammad bold art 1" pitchFamily="2" charset="-78"/>
            </a:endParaRPr>
          </a:p>
        </p:txBody>
      </p:sp>
      <p:sp>
        <p:nvSpPr>
          <p:cNvPr id="24" name="Rectangle 23">
            <a:extLst>
              <a:ext uri="{FF2B5EF4-FFF2-40B4-BE49-F238E27FC236}">
                <a16:creationId xmlns:a16="http://schemas.microsoft.com/office/drawing/2014/main" id="{D1818432-C2E9-4183-9B31-71ED41DF067B}"/>
              </a:ext>
            </a:extLst>
          </p:cNvPr>
          <p:cNvSpPr/>
          <p:nvPr/>
        </p:nvSpPr>
        <p:spPr>
          <a:xfrm>
            <a:off x="4308526" y="4266069"/>
            <a:ext cx="2101970" cy="1497039"/>
          </a:xfrm>
          <a:prstGeom prst="rect">
            <a:avLst/>
          </a:prstGeom>
          <a:solidFill>
            <a:schemeClr val="accent3">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1B55E6C-3831-0BCB-5BDC-17F958340254}"/>
              </a:ext>
            </a:extLst>
          </p:cNvPr>
          <p:cNvSpPr txBox="1"/>
          <p:nvPr/>
        </p:nvSpPr>
        <p:spPr>
          <a:xfrm>
            <a:off x="4254534" y="4891956"/>
            <a:ext cx="2228492" cy="769441"/>
          </a:xfrm>
          <a:prstGeom prst="rect">
            <a:avLst/>
          </a:prstGeom>
          <a:noFill/>
        </p:spPr>
        <p:txBody>
          <a:bodyPr wrap="square" rtlCol="0">
            <a:spAutoFit/>
          </a:bodyPr>
          <a:lstStyle/>
          <a:p>
            <a:pPr algn="ctr" rtl="1"/>
            <a:r>
              <a:rPr lang="ar-KW" sz="1100" dirty="0">
                <a:solidFill>
                  <a:schemeClr val="accent5">
                    <a:lumMod val="75000"/>
                  </a:schemeClr>
                </a:solidFill>
                <a:cs typeface="mohammad bold art 1" pitchFamily="2" charset="-78"/>
              </a:rPr>
              <a:t>الترميز (</a:t>
            </a:r>
            <a:r>
              <a:rPr lang="en-US" sz="1100" dirty="0">
                <a:solidFill>
                  <a:schemeClr val="accent5">
                    <a:lumMod val="75000"/>
                  </a:schemeClr>
                </a:solidFill>
                <a:cs typeface="mohammad bold art 1" pitchFamily="2" charset="-78"/>
              </a:rPr>
              <a:t>Tokenization</a:t>
            </a:r>
            <a:r>
              <a:rPr lang="ar-KW" sz="1100" dirty="0">
                <a:solidFill>
                  <a:schemeClr val="accent5">
                    <a:lumMod val="75000"/>
                  </a:schemeClr>
                </a:solidFill>
                <a:cs typeface="mohammad bold art 1" pitchFamily="2" charset="-78"/>
              </a:rPr>
              <a:t>)</a:t>
            </a:r>
          </a:p>
          <a:p>
            <a:pPr algn="ctr" rtl="1"/>
            <a:r>
              <a:rPr lang="ar-KW" sz="1100" dirty="0">
                <a:cs typeface="mohammad bold art 1" pitchFamily="2" charset="-78"/>
              </a:rPr>
              <a:t>تمثيل رقمي لأدوات استثمارية حقيقية كالأسهم والسندات بغرض تداولها باستخدام تقنية سلاسل الكتل</a:t>
            </a:r>
            <a:endParaRPr lang="en-US" sz="1100" dirty="0">
              <a:cs typeface="mohammad bold art 1" pitchFamily="2" charset="-78"/>
            </a:endParaRPr>
          </a:p>
        </p:txBody>
      </p:sp>
      <p:pic>
        <p:nvPicPr>
          <p:cNvPr id="28" name="Picture 27" descr="A blue hexagon with black text&#10;&#10;Description automatically generated">
            <a:extLst>
              <a:ext uri="{FF2B5EF4-FFF2-40B4-BE49-F238E27FC236}">
                <a16:creationId xmlns:a16="http://schemas.microsoft.com/office/drawing/2014/main" id="{8D176662-E49A-5FAC-C542-BEEA38C11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287" y="4316569"/>
            <a:ext cx="620251" cy="620251"/>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5FCD907F-F02A-8FC7-1FDF-ECB4B210B7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884" y="4332202"/>
            <a:ext cx="547247" cy="547247"/>
          </a:xfrm>
          <a:prstGeom prst="rect">
            <a:avLst/>
          </a:prstGeom>
        </p:spPr>
      </p:pic>
      <p:pic>
        <p:nvPicPr>
          <p:cNvPr id="32" name="Picture 31" descr="A blue and white logo&#10;&#10;Description automatically generated">
            <a:extLst>
              <a:ext uri="{FF2B5EF4-FFF2-40B4-BE49-F238E27FC236}">
                <a16:creationId xmlns:a16="http://schemas.microsoft.com/office/drawing/2014/main" id="{B4109C2D-8390-7156-A235-A1B1601968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369" y="2465298"/>
            <a:ext cx="543121" cy="543121"/>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5CDACB75-737D-F2B4-439A-E0D7C3F5DE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0876" y="2487349"/>
            <a:ext cx="521070" cy="521070"/>
          </a:xfrm>
          <a:prstGeom prst="rect">
            <a:avLst/>
          </a:prstGeom>
        </p:spPr>
      </p:pic>
      <p:sp>
        <p:nvSpPr>
          <p:cNvPr id="10" name="TextBox 9">
            <a:extLst>
              <a:ext uri="{FF2B5EF4-FFF2-40B4-BE49-F238E27FC236}">
                <a16:creationId xmlns:a16="http://schemas.microsoft.com/office/drawing/2014/main" id="{54B55ED3-F416-9EBE-42D4-D80495A5DBC3}"/>
              </a:ext>
            </a:extLst>
          </p:cNvPr>
          <p:cNvSpPr txBox="1"/>
          <p:nvPr/>
        </p:nvSpPr>
        <p:spPr>
          <a:xfrm>
            <a:off x="1364339" y="1794299"/>
            <a:ext cx="5574726" cy="307777"/>
          </a:xfrm>
          <a:prstGeom prst="rect">
            <a:avLst/>
          </a:prstGeom>
          <a:solidFill>
            <a:schemeClr val="tx2">
              <a:lumMod val="20000"/>
              <a:lumOff val="80000"/>
            </a:schemeClr>
          </a:solidFill>
        </p:spPr>
        <p:txBody>
          <a:bodyPr wrap="square" rtlCol="0">
            <a:spAutoFit/>
          </a:bodyPr>
          <a:lstStyle/>
          <a:p>
            <a:pPr algn="ctr" rtl="1"/>
            <a:r>
              <a:rPr lang="ar-KW" sz="1400" dirty="0">
                <a:cs typeface="mohammad bold art 1" pitchFamily="2" charset="-78"/>
              </a:rPr>
              <a:t>أمثلة للأصول المشفرة</a:t>
            </a:r>
            <a:endParaRPr lang="en-US" sz="1400" dirty="0">
              <a:cs typeface="mohammad bold art 1" pitchFamily="2" charset="-78"/>
            </a:endParaRPr>
          </a:p>
        </p:txBody>
      </p:sp>
      <p:sp>
        <p:nvSpPr>
          <p:cNvPr id="12" name="Rectangle 11">
            <a:extLst>
              <a:ext uri="{FF2B5EF4-FFF2-40B4-BE49-F238E27FC236}">
                <a16:creationId xmlns:a16="http://schemas.microsoft.com/office/drawing/2014/main" id="{BBF71117-6A0B-1104-0170-A07DDEB8C2E3}"/>
              </a:ext>
            </a:extLst>
          </p:cNvPr>
          <p:cNvSpPr/>
          <p:nvPr/>
        </p:nvSpPr>
        <p:spPr>
          <a:xfrm>
            <a:off x="1364340" y="2221226"/>
            <a:ext cx="5574727" cy="3670616"/>
          </a:xfrm>
          <a:prstGeom prst="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12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onal Stripe 3">
            <a:extLst>
              <a:ext uri="{FF2B5EF4-FFF2-40B4-BE49-F238E27FC236}">
                <a16:creationId xmlns:a16="http://schemas.microsoft.com/office/drawing/2014/main" id="{5D37C23E-5A09-48D8-7D7E-736D7B632C9B}"/>
              </a:ext>
            </a:extLst>
          </p:cNvPr>
          <p:cNvSpPr/>
          <p:nvPr/>
        </p:nvSpPr>
        <p:spPr>
          <a:xfrm rot="15155264">
            <a:off x="11593281" y="5934665"/>
            <a:ext cx="990600" cy="819150"/>
          </a:xfrm>
          <a:prstGeom prst="diagStrip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0B5B54-F34D-3515-3747-7FE8167D2CBC}"/>
              </a:ext>
            </a:extLst>
          </p:cNvPr>
          <p:cNvSpPr txBox="1"/>
          <p:nvPr/>
        </p:nvSpPr>
        <p:spPr>
          <a:xfrm>
            <a:off x="11836400" y="6325002"/>
            <a:ext cx="473494" cy="307777"/>
          </a:xfrm>
          <a:prstGeom prst="rect">
            <a:avLst/>
          </a:prstGeom>
          <a:noFill/>
        </p:spPr>
        <p:txBody>
          <a:bodyPr wrap="square" rtlCol="0">
            <a:spAutoFit/>
          </a:bodyPr>
          <a:lstStyle/>
          <a:p>
            <a:r>
              <a:rPr lang="ar-KW" sz="1400" dirty="0">
                <a:solidFill>
                  <a:schemeClr val="bg1"/>
                </a:solidFill>
              </a:rPr>
              <a:t>9</a:t>
            </a:r>
            <a:endParaRPr lang="en-US" sz="1400" dirty="0">
              <a:solidFill>
                <a:schemeClr val="bg1"/>
              </a:solidFill>
            </a:endParaRPr>
          </a:p>
        </p:txBody>
      </p:sp>
      <p:sp>
        <p:nvSpPr>
          <p:cNvPr id="6" name="Title 1">
            <a:extLst>
              <a:ext uri="{FF2B5EF4-FFF2-40B4-BE49-F238E27FC236}">
                <a16:creationId xmlns:a16="http://schemas.microsoft.com/office/drawing/2014/main" id="{9EE60562-FAF3-5594-4218-AB0CAED3100F}"/>
              </a:ext>
            </a:extLst>
          </p:cNvPr>
          <p:cNvSpPr txBox="1">
            <a:spLocks/>
          </p:cNvSpPr>
          <p:nvPr/>
        </p:nvSpPr>
        <p:spPr>
          <a:xfrm>
            <a:off x="1162160" y="784425"/>
            <a:ext cx="9581638" cy="583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800" dirty="0">
                <a:solidFill>
                  <a:schemeClr val="tx2">
                    <a:lumMod val="50000"/>
                  </a:schemeClr>
                </a:solidFill>
                <a:cs typeface="mohammad bold art 1" pitchFamily="2" charset="-78"/>
              </a:rPr>
              <a:t>أبرز التقنيات المستخدمة في تقديم الخدمات المالية</a:t>
            </a:r>
          </a:p>
        </p:txBody>
      </p:sp>
      <p:cxnSp>
        <p:nvCxnSpPr>
          <p:cNvPr id="15" name="Straight Connector 14">
            <a:extLst>
              <a:ext uri="{FF2B5EF4-FFF2-40B4-BE49-F238E27FC236}">
                <a16:creationId xmlns:a16="http://schemas.microsoft.com/office/drawing/2014/main" id="{1251CED5-C3E6-D942-AAA2-48EED9302D37}"/>
              </a:ext>
            </a:extLst>
          </p:cNvPr>
          <p:cNvCxnSpPr>
            <a:cxnSpLocks/>
          </p:cNvCxnSpPr>
          <p:nvPr/>
        </p:nvCxnSpPr>
        <p:spPr>
          <a:xfrm flipH="1">
            <a:off x="785962" y="1522442"/>
            <a:ext cx="11050438" cy="0"/>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C45716E9-2574-79F6-F8D2-1050B67AAA34}"/>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4442" y="6276945"/>
            <a:ext cx="1439880" cy="581055"/>
          </a:xfrm>
          <a:prstGeom prst="rect">
            <a:avLst/>
          </a:prstGeom>
          <a:ln>
            <a:noFill/>
          </a:ln>
          <a:extLst>
            <a:ext uri="{53640926-AAD7-44D8-BBD7-CCE9431645EC}">
              <a14:shadowObscured xmlns:a14="http://schemas.microsoft.com/office/drawing/2010/main"/>
            </a:ext>
          </a:extLst>
        </p:spPr>
      </p:pic>
      <p:sp>
        <p:nvSpPr>
          <p:cNvPr id="2" name="Flowchart: Data 1">
            <a:extLst>
              <a:ext uri="{FF2B5EF4-FFF2-40B4-BE49-F238E27FC236}">
                <a16:creationId xmlns:a16="http://schemas.microsoft.com/office/drawing/2014/main" id="{B75B3ED4-612F-A954-529A-FE3BC16CA63C}"/>
              </a:ext>
            </a:extLst>
          </p:cNvPr>
          <p:cNvSpPr/>
          <p:nvPr/>
        </p:nvSpPr>
        <p:spPr>
          <a:xfrm rot="5400000">
            <a:off x="-365972" y="448534"/>
            <a:ext cx="1439880" cy="707935"/>
          </a:xfrm>
          <a:prstGeom prst="flowChartInputOutpu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lowchart: Data 2">
            <a:extLst>
              <a:ext uri="{FF2B5EF4-FFF2-40B4-BE49-F238E27FC236}">
                <a16:creationId xmlns:a16="http://schemas.microsoft.com/office/drawing/2014/main" id="{DDA94155-4B2A-7B83-371A-1BA00732FB2B}"/>
              </a:ext>
            </a:extLst>
          </p:cNvPr>
          <p:cNvSpPr/>
          <p:nvPr/>
        </p:nvSpPr>
        <p:spPr>
          <a:xfrm>
            <a:off x="-316972" y="0"/>
            <a:ext cx="1439880" cy="823659"/>
          </a:xfrm>
          <a:prstGeom prst="flowChartInputOutput">
            <a:avLst/>
          </a:prstGeom>
          <a:solidFill>
            <a:srgbClr val="14367A">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BCA963-8338-2B75-696B-504BA5EA0B06}"/>
              </a:ext>
            </a:extLst>
          </p:cNvPr>
          <p:cNvSpPr/>
          <p:nvPr/>
        </p:nvSpPr>
        <p:spPr>
          <a:xfrm>
            <a:off x="6964680" y="1793486"/>
            <a:ext cx="4858301" cy="3117551"/>
          </a:xfrm>
          <a:prstGeom prst="rect">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CEF07926-8C71-C54C-551C-E4C830019807}"/>
              </a:ext>
            </a:extLst>
          </p:cNvPr>
          <p:cNvSpPr/>
          <p:nvPr/>
        </p:nvSpPr>
        <p:spPr>
          <a:xfrm rot="8021538">
            <a:off x="11401605" y="4644061"/>
            <a:ext cx="594825" cy="303525"/>
          </a:xfrm>
          <a:prstGeom prst="triangle">
            <a:avLst/>
          </a:prstGeom>
          <a:solidFill>
            <a:schemeClr val="tx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C293D6A-24B1-65D0-0E75-8BDE890BBD5A}"/>
              </a:ext>
            </a:extLst>
          </p:cNvPr>
          <p:cNvSpPr/>
          <p:nvPr/>
        </p:nvSpPr>
        <p:spPr>
          <a:xfrm rot="18778571">
            <a:off x="11174202" y="4447857"/>
            <a:ext cx="594825" cy="303525"/>
          </a:xfrm>
          <a:prstGeom prst="triangle">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9A3B79ED-32F1-6E30-D947-8E6FBA980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960" y="680055"/>
            <a:ext cx="655598" cy="655598"/>
          </a:xfrm>
          <a:prstGeom prst="rect">
            <a:avLst/>
          </a:prstGeom>
        </p:spPr>
      </p:pic>
      <p:sp>
        <p:nvSpPr>
          <p:cNvPr id="17" name="Rectangle 16">
            <a:extLst>
              <a:ext uri="{FF2B5EF4-FFF2-40B4-BE49-F238E27FC236}">
                <a16:creationId xmlns:a16="http://schemas.microsoft.com/office/drawing/2014/main" id="{7BFBFC28-3ACC-9AA9-0F9C-44BFB9744FF8}"/>
              </a:ext>
            </a:extLst>
          </p:cNvPr>
          <p:cNvSpPr/>
          <p:nvPr/>
        </p:nvSpPr>
        <p:spPr>
          <a:xfrm>
            <a:off x="10743798" y="580866"/>
            <a:ext cx="1045234" cy="853976"/>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1165E39A-2F3B-15F6-CD9D-719D616F844F}"/>
              </a:ext>
            </a:extLst>
          </p:cNvPr>
          <p:cNvSpPr txBox="1">
            <a:spLocks/>
          </p:cNvSpPr>
          <p:nvPr/>
        </p:nvSpPr>
        <p:spPr>
          <a:xfrm>
            <a:off x="6964680" y="1829850"/>
            <a:ext cx="4734338" cy="2849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endParaRPr lang="ar-KW" sz="1400" dirty="0">
              <a:latin typeface="+mj-lt"/>
              <a:cs typeface="mohammad bold art 1" pitchFamily="2" charset="-78"/>
            </a:endParaRPr>
          </a:p>
          <a:p>
            <a:pPr marL="0" indent="0" algn="r" rtl="1">
              <a:buFont typeface="Arial" panose="020B0604020202020204" pitchFamily="34" charset="0"/>
              <a:buNone/>
            </a:pPr>
            <a:r>
              <a:rPr lang="ar-KW" sz="16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الذكاء الاصطناعي (</a:t>
            </a:r>
            <a:r>
              <a:rPr lang="en-US" sz="1600" dirty="0">
                <a:solidFill>
                  <a:schemeClr val="accent5">
                    <a:lumMod val="75000"/>
                  </a:schemeClr>
                </a:solidFill>
                <a:ea typeface="HONOR Sans Arabic UI M" panose="00000200000000000000" pitchFamily="2" charset="-78"/>
                <a:cs typeface="mohammad bold art 1" pitchFamily="2" charset="-78"/>
              </a:rPr>
              <a:t>Artificial Intelligence</a:t>
            </a:r>
            <a:r>
              <a:rPr lang="ar-KW" sz="16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a:t>
            </a:r>
          </a:p>
          <a:p>
            <a:pPr marL="0" indent="0" algn="r" rtl="1">
              <a:lnSpc>
                <a:spcPct val="100000"/>
              </a:lnSpc>
              <a:buFont typeface="Arial" panose="020B0604020202020204" pitchFamily="34" charset="0"/>
              <a:buNone/>
            </a:pP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أنظمة رقمية لأداء مهام تحاكي الذكاء البشري كالتعلم والاستدلال والتجريد والأفعال ــــ </a:t>
            </a:r>
            <a:r>
              <a:rPr lang="en-US" sz="1400" dirty="0">
                <a:solidFill>
                  <a:schemeClr val="accent5">
                    <a:lumMod val="50000"/>
                  </a:schemeClr>
                </a:solidFill>
                <a:ea typeface="HONOR Sans Arabic UI M" panose="00000200000000000000" pitchFamily="2" charset="-78"/>
                <a:cs typeface="mohammad bold art 1" pitchFamily="2" charset="-78"/>
              </a:rPr>
              <a:t>MIT Lincoln Laboratory </a:t>
            </a:r>
            <a:endParaRPr lang="ar-KW" sz="1400" dirty="0">
              <a:solidFill>
                <a:schemeClr val="accent5">
                  <a:lumMod val="50000"/>
                </a:schemeClr>
              </a:solidFill>
              <a:ea typeface="HONOR Sans Arabic UI M" panose="00000200000000000000" pitchFamily="2" charset="-78"/>
              <a:cs typeface="mohammad bold art 1" pitchFamily="2" charset="-78"/>
            </a:endParaRPr>
          </a:p>
          <a:p>
            <a:pPr marL="0" indent="0" algn="r" rtl="1">
              <a:lnSpc>
                <a:spcPct val="100000"/>
              </a:lnSpc>
              <a:buFont typeface="Arial" panose="020B0604020202020204" pitchFamily="34" charset="0"/>
              <a:buNone/>
            </a:pPr>
            <a:r>
              <a:rPr lang="ar-KW" sz="1600" dirty="0">
                <a:solidFill>
                  <a:schemeClr val="accent5">
                    <a:lumMod val="75000"/>
                  </a:schemeClr>
                </a:solidFill>
                <a:latin typeface="HONOR Sans Arabic UI M" panose="00000200000000000000" pitchFamily="2" charset="-78"/>
                <a:ea typeface="HONOR Sans Arabic UI M" panose="00000200000000000000" pitchFamily="2" charset="-78"/>
                <a:cs typeface="mohammad bold art 1" pitchFamily="2" charset="-78"/>
              </a:rPr>
              <a:t>أمثلة لتقنيات الذكاء الاصطناعي:</a:t>
            </a:r>
          </a:p>
          <a:p>
            <a:pPr algn="r" rtl="1">
              <a:lnSpc>
                <a:spcPct val="100000"/>
              </a:lnSpc>
            </a:pP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لغة المعالجة الطبيعية (</a:t>
            </a:r>
            <a:r>
              <a:rPr lang="en-US" sz="1400" dirty="0">
                <a:solidFill>
                  <a:schemeClr val="accent5">
                    <a:lumMod val="50000"/>
                  </a:schemeClr>
                </a:solidFill>
                <a:ea typeface="HONOR Sans Arabic UI M" panose="00000200000000000000" pitchFamily="2" charset="-78"/>
                <a:cs typeface="mohammad bold art 1" pitchFamily="2" charset="-78"/>
              </a:rPr>
              <a:t>Natural Processing Language</a:t>
            </a: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a:t>
            </a:r>
          </a:p>
          <a:p>
            <a:pPr algn="r" rtl="1">
              <a:lnSpc>
                <a:spcPct val="100000"/>
              </a:lnSpc>
            </a:pP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خاصية التعرف على الصوت (</a:t>
            </a:r>
            <a:r>
              <a:rPr lang="en-US" sz="1400" dirty="0">
                <a:solidFill>
                  <a:schemeClr val="accent5">
                    <a:lumMod val="50000"/>
                  </a:schemeClr>
                </a:solidFill>
                <a:ea typeface="HONOR Sans Arabic UI M" panose="00000200000000000000" pitchFamily="2" charset="-78"/>
                <a:cs typeface="mohammad bold art 1" pitchFamily="2" charset="-78"/>
              </a:rPr>
              <a:t>Speech Recognition</a:t>
            </a: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a:t>
            </a:r>
          </a:p>
          <a:p>
            <a:pPr algn="r" rtl="1">
              <a:lnSpc>
                <a:spcPct val="100000"/>
              </a:lnSpc>
            </a:pP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خاصية رؤية الحاسب (</a:t>
            </a:r>
            <a:r>
              <a:rPr lang="en-US" sz="1400" dirty="0">
                <a:solidFill>
                  <a:schemeClr val="accent5">
                    <a:lumMod val="50000"/>
                  </a:schemeClr>
                </a:solidFill>
                <a:ea typeface="HONOR Sans Arabic UI M" panose="00000200000000000000" pitchFamily="2" charset="-78"/>
                <a:cs typeface="mohammad bold art 1" pitchFamily="2" charset="-78"/>
              </a:rPr>
              <a:t>Computer Vision</a:t>
            </a:r>
            <a:r>
              <a:rPr lang="ar-KW" sz="1400" dirty="0">
                <a:solidFill>
                  <a:schemeClr val="accent5">
                    <a:lumMod val="50000"/>
                  </a:schemeClr>
                </a:solidFill>
                <a:latin typeface="HONOR Sans Arabic UI M" panose="00000200000000000000" pitchFamily="2" charset="-78"/>
                <a:ea typeface="HONOR Sans Arabic UI M" panose="00000200000000000000" pitchFamily="2" charset="-78"/>
                <a:cs typeface="mohammad bold art 1" pitchFamily="2" charset="-78"/>
              </a:rPr>
              <a:t>)</a:t>
            </a:r>
          </a:p>
          <a:p>
            <a:pPr marL="0" indent="0" algn="r" rtl="1">
              <a:buFont typeface="Arial" panose="020B0604020202020204" pitchFamily="34" charset="0"/>
              <a:buNone/>
            </a:pPr>
            <a:endParaRPr lang="ar-KW" sz="1400" dirty="0">
              <a:cs typeface="mohammad bold art 1" pitchFamily="2" charset="-78"/>
            </a:endParaRPr>
          </a:p>
          <a:p>
            <a:pPr algn="r" rtl="1"/>
            <a:endParaRPr lang="en-US" sz="1400" dirty="0">
              <a:cs typeface="mohammad bold art 1" pitchFamily="2" charset="-78"/>
            </a:endParaRPr>
          </a:p>
        </p:txBody>
      </p:sp>
      <p:sp>
        <p:nvSpPr>
          <p:cNvPr id="7" name="Rectangle 6">
            <a:extLst>
              <a:ext uri="{FF2B5EF4-FFF2-40B4-BE49-F238E27FC236}">
                <a16:creationId xmlns:a16="http://schemas.microsoft.com/office/drawing/2014/main" id="{92550C63-91D5-63A8-03B7-88C903595C7B}"/>
              </a:ext>
            </a:extLst>
          </p:cNvPr>
          <p:cNvSpPr/>
          <p:nvPr/>
        </p:nvSpPr>
        <p:spPr>
          <a:xfrm>
            <a:off x="1046375" y="2055566"/>
            <a:ext cx="4067748" cy="2870891"/>
          </a:xfrm>
          <a:prstGeom prst="rect">
            <a:avLst/>
          </a:prstGeom>
          <a:solidFill>
            <a:srgbClr val="4554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709F29-2D23-9E25-24DC-2A6606DF9272}"/>
              </a:ext>
            </a:extLst>
          </p:cNvPr>
          <p:cNvSpPr/>
          <p:nvPr/>
        </p:nvSpPr>
        <p:spPr>
          <a:xfrm>
            <a:off x="1471762" y="2931313"/>
            <a:ext cx="3441284" cy="1953083"/>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873621-7AC2-38FA-AF31-074DC4E9AB95}"/>
              </a:ext>
            </a:extLst>
          </p:cNvPr>
          <p:cNvSpPr/>
          <p:nvPr/>
        </p:nvSpPr>
        <p:spPr>
          <a:xfrm>
            <a:off x="2202204" y="3293033"/>
            <a:ext cx="2530918" cy="1435717"/>
          </a:xfrm>
          <a:prstGeom prst="rect">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28B9EB5-90DD-DDA2-3FA5-1662D74DFAAC}"/>
              </a:ext>
            </a:extLst>
          </p:cNvPr>
          <p:cNvSpPr txBox="1"/>
          <p:nvPr/>
        </p:nvSpPr>
        <p:spPr>
          <a:xfrm>
            <a:off x="1162160" y="2055566"/>
            <a:ext cx="1234440" cy="815608"/>
          </a:xfrm>
          <a:prstGeom prst="rect">
            <a:avLst/>
          </a:prstGeom>
          <a:noFill/>
        </p:spPr>
        <p:txBody>
          <a:bodyPr wrap="square" rtlCol="0">
            <a:spAutoFit/>
          </a:bodyPr>
          <a:lstStyle/>
          <a:p>
            <a:r>
              <a:rPr lang="en-US" sz="1400" dirty="0">
                <a:solidFill>
                  <a:schemeClr val="bg1"/>
                </a:solidFill>
              </a:rPr>
              <a:t>AI</a:t>
            </a:r>
          </a:p>
          <a:p>
            <a:pPr marL="285750" indent="-285750">
              <a:buFont typeface="Arial" panose="020B0604020202020204" pitchFamily="34" charset="0"/>
              <a:buChar char="•"/>
            </a:pPr>
            <a:r>
              <a:rPr lang="en-US" sz="1100" dirty="0">
                <a:solidFill>
                  <a:schemeClr val="bg1"/>
                </a:solidFill>
              </a:rPr>
              <a:t>NLP</a:t>
            </a:r>
          </a:p>
          <a:p>
            <a:pPr marL="285750" indent="-285750">
              <a:buFont typeface="Arial" panose="020B0604020202020204" pitchFamily="34" charset="0"/>
              <a:buChar char="•"/>
            </a:pPr>
            <a:r>
              <a:rPr lang="en-US" sz="1100" dirty="0">
                <a:solidFill>
                  <a:schemeClr val="bg1"/>
                </a:solidFill>
              </a:rPr>
              <a:t>Vision</a:t>
            </a:r>
          </a:p>
          <a:p>
            <a:pPr marL="285750" indent="-285750">
              <a:buFont typeface="Arial" panose="020B0604020202020204" pitchFamily="34" charset="0"/>
              <a:buChar char="•"/>
            </a:pPr>
            <a:r>
              <a:rPr lang="en-US" sz="1100" dirty="0">
                <a:solidFill>
                  <a:schemeClr val="bg1"/>
                </a:solidFill>
              </a:rPr>
              <a:t>Motion</a:t>
            </a:r>
          </a:p>
        </p:txBody>
      </p:sp>
      <p:sp>
        <p:nvSpPr>
          <p:cNvPr id="19" name="TextBox 18">
            <a:extLst>
              <a:ext uri="{FF2B5EF4-FFF2-40B4-BE49-F238E27FC236}">
                <a16:creationId xmlns:a16="http://schemas.microsoft.com/office/drawing/2014/main" id="{B50F723E-1DD9-F72E-4459-C0DAD710EE3D}"/>
              </a:ext>
            </a:extLst>
          </p:cNvPr>
          <p:cNvSpPr txBox="1"/>
          <p:nvPr/>
        </p:nvSpPr>
        <p:spPr>
          <a:xfrm>
            <a:off x="1544841" y="2982237"/>
            <a:ext cx="1066800" cy="307777"/>
          </a:xfrm>
          <a:prstGeom prst="rect">
            <a:avLst/>
          </a:prstGeom>
          <a:noFill/>
        </p:spPr>
        <p:txBody>
          <a:bodyPr wrap="square" rtlCol="0">
            <a:spAutoFit/>
          </a:bodyPr>
          <a:lstStyle/>
          <a:p>
            <a:r>
              <a:rPr lang="en-US" sz="1400" dirty="0">
                <a:solidFill>
                  <a:schemeClr val="tx2">
                    <a:lumMod val="50000"/>
                  </a:schemeClr>
                </a:solidFill>
              </a:rPr>
              <a:t>ML</a:t>
            </a:r>
          </a:p>
        </p:txBody>
      </p:sp>
      <p:sp>
        <p:nvSpPr>
          <p:cNvPr id="20" name="TextBox 19">
            <a:extLst>
              <a:ext uri="{FF2B5EF4-FFF2-40B4-BE49-F238E27FC236}">
                <a16:creationId xmlns:a16="http://schemas.microsoft.com/office/drawing/2014/main" id="{16791523-6F6A-B2D4-180E-61BF694ACF44}"/>
              </a:ext>
            </a:extLst>
          </p:cNvPr>
          <p:cNvSpPr txBox="1"/>
          <p:nvPr/>
        </p:nvSpPr>
        <p:spPr>
          <a:xfrm>
            <a:off x="2202204" y="3361432"/>
            <a:ext cx="1066800" cy="307777"/>
          </a:xfrm>
          <a:prstGeom prst="rect">
            <a:avLst/>
          </a:prstGeom>
          <a:noFill/>
        </p:spPr>
        <p:txBody>
          <a:bodyPr wrap="square" rtlCol="0">
            <a:spAutoFit/>
          </a:bodyPr>
          <a:lstStyle/>
          <a:p>
            <a:r>
              <a:rPr lang="en-US" sz="1400" dirty="0">
                <a:solidFill>
                  <a:schemeClr val="tx2">
                    <a:lumMod val="50000"/>
                  </a:schemeClr>
                </a:solidFill>
              </a:rPr>
              <a:t>DL</a:t>
            </a:r>
          </a:p>
        </p:txBody>
      </p:sp>
      <p:sp>
        <p:nvSpPr>
          <p:cNvPr id="21" name="TextBox 20">
            <a:extLst>
              <a:ext uri="{FF2B5EF4-FFF2-40B4-BE49-F238E27FC236}">
                <a16:creationId xmlns:a16="http://schemas.microsoft.com/office/drawing/2014/main" id="{67E02C70-21AC-6E8F-7E93-87770A92F8C6}"/>
              </a:ext>
            </a:extLst>
          </p:cNvPr>
          <p:cNvSpPr txBox="1"/>
          <p:nvPr/>
        </p:nvSpPr>
        <p:spPr>
          <a:xfrm>
            <a:off x="3018622" y="4913957"/>
            <a:ext cx="2164081" cy="230832"/>
          </a:xfrm>
          <a:prstGeom prst="rect">
            <a:avLst/>
          </a:prstGeom>
          <a:noFill/>
        </p:spPr>
        <p:txBody>
          <a:bodyPr wrap="square" rtlCol="0">
            <a:spAutoFit/>
          </a:bodyPr>
          <a:lstStyle/>
          <a:p>
            <a:pPr algn="r" rtl="1"/>
            <a:r>
              <a:rPr lang="ar-KW" sz="900" dirty="0">
                <a:cs typeface="mohammad bold art 1" pitchFamily="2" charset="-78"/>
              </a:rPr>
              <a:t>المصدر: </a:t>
            </a:r>
            <a:r>
              <a:rPr lang="en-US" sz="900" dirty="0">
                <a:cs typeface="mohammad bold art 1" pitchFamily="2" charset="-78"/>
              </a:rPr>
              <a:t>IBM</a:t>
            </a:r>
          </a:p>
        </p:txBody>
      </p:sp>
    </p:spTree>
    <p:extLst>
      <p:ext uri="{BB962C8B-B14F-4D97-AF65-F5344CB8AC3E}">
        <p14:creationId xmlns:p14="http://schemas.microsoft.com/office/powerpoint/2010/main" val="2042420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14084</TotalTime>
  <Words>1567</Words>
  <Application>Microsoft Office PowerPoint</Application>
  <PresentationFormat>Widescreen</PresentationFormat>
  <Paragraphs>217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Yu Gothic Light</vt:lpstr>
      <vt:lpstr>Arial</vt:lpstr>
      <vt:lpstr>Calibri</vt:lpstr>
      <vt:lpstr>Calibri Light</vt:lpstr>
      <vt:lpstr>GE SS Two Bold</vt:lpstr>
      <vt:lpstr>HONOR Sans Arabic UI M</vt:lpstr>
      <vt:lpstr>mohammad bold art 1</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تنظيم الهيئة لخدمات التقنيات المالية المتعلقة بأنشطة الأوراق المالية</vt:lpstr>
      <vt:lpstr>تنظيم الهيئة لخدمات التقنيات المالية المتعلقة بأنشطة الأوراق المالية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الإطار التنظيمي لخدمات التقنيات المالية</dc:title>
  <dc:creator>Abdullah Alshamri</dc:creator>
  <cp:lastModifiedBy>Abdullah Alshamri</cp:lastModifiedBy>
  <cp:revision>346</cp:revision>
  <dcterms:created xsi:type="dcterms:W3CDTF">2024-01-24T06:38:49Z</dcterms:created>
  <dcterms:modified xsi:type="dcterms:W3CDTF">2025-04-10T10:56:59Z</dcterms:modified>
</cp:coreProperties>
</file>